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6.xml" ContentType="application/vnd.openxmlformats-officedocument.theme+xml"/>
  <Override PartName="/ppt/slideLayouts/slideLayout19.xml" ContentType="application/vnd.openxmlformats-officedocument.presentationml.slideLayout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6" r:id="rId5"/>
    <p:sldMasterId id="2147483658" r:id="rId6"/>
    <p:sldMasterId id="2147483672" r:id="rId7"/>
  </p:sldMasterIdLst>
  <p:notesMasterIdLst>
    <p:notesMasterId r:id="rId128"/>
  </p:notesMasterIdLst>
  <p:handoutMasterIdLst>
    <p:handoutMasterId r:id="rId129"/>
  </p:handoutMasterIdLst>
  <p:sldIdLst>
    <p:sldId id="462" r:id="rId8"/>
    <p:sldId id="463" r:id="rId9"/>
    <p:sldId id="464" r:id="rId10"/>
    <p:sldId id="600" r:id="rId11"/>
    <p:sldId id="465" r:id="rId12"/>
    <p:sldId id="593" r:id="rId13"/>
    <p:sldId id="481" r:id="rId14"/>
    <p:sldId id="480" r:id="rId15"/>
    <p:sldId id="491" r:id="rId16"/>
    <p:sldId id="469" r:id="rId17"/>
    <p:sldId id="492" r:id="rId18"/>
    <p:sldId id="467" r:id="rId19"/>
    <p:sldId id="474" r:id="rId20"/>
    <p:sldId id="475" r:id="rId21"/>
    <p:sldId id="476" r:id="rId22"/>
    <p:sldId id="594" r:id="rId23"/>
    <p:sldId id="479" r:id="rId24"/>
    <p:sldId id="483" r:id="rId25"/>
    <p:sldId id="478" r:id="rId26"/>
    <p:sldId id="484" r:id="rId27"/>
    <p:sldId id="486" r:id="rId28"/>
    <p:sldId id="485" r:id="rId29"/>
    <p:sldId id="487" r:id="rId30"/>
    <p:sldId id="488" r:id="rId31"/>
    <p:sldId id="489" r:id="rId32"/>
    <p:sldId id="490" r:id="rId33"/>
    <p:sldId id="595" r:id="rId34"/>
    <p:sldId id="495" r:id="rId35"/>
    <p:sldId id="497" r:id="rId36"/>
    <p:sldId id="498" r:id="rId37"/>
    <p:sldId id="499" r:id="rId38"/>
    <p:sldId id="500" r:id="rId39"/>
    <p:sldId id="596" r:id="rId40"/>
    <p:sldId id="473" r:id="rId41"/>
    <p:sldId id="502" r:id="rId42"/>
    <p:sldId id="503" r:id="rId43"/>
    <p:sldId id="597" r:id="rId44"/>
    <p:sldId id="505" r:id="rId45"/>
    <p:sldId id="504" r:id="rId46"/>
    <p:sldId id="506" r:id="rId47"/>
    <p:sldId id="507" r:id="rId48"/>
    <p:sldId id="508" r:id="rId49"/>
    <p:sldId id="598" r:id="rId50"/>
    <p:sldId id="511" r:id="rId51"/>
    <p:sldId id="512" r:id="rId52"/>
    <p:sldId id="509" r:id="rId53"/>
    <p:sldId id="599" r:id="rId54"/>
    <p:sldId id="513" r:id="rId55"/>
    <p:sldId id="515" r:id="rId56"/>
    <p:sldId id="516" r:id="rId57"/>
    <p:sldId id="517" r:id="rId58"/>
    <p:sldId id="519" r:id="rId59"/>
    <p:sldId id="518" r:id="rId60"/>
    <p:sldId id="520" r:id="rId61"/>
    <p:sldId id="521" r:id="rId62"/>
    <p:sldId id="522" r:id="rId63"/>
    <p:sldId id="538" r:id="rId64"/>
    <p:sldId id="523" r:id="rId65"/>
    <p:sldId id="524" r:id="rId66"/>
    <p:sldId id="525" r:id="rId67"/>
    <p:sldId id="526" r:id="rId68"/>
    <p:sldId id="527" r:id="rId69"/>
    <p:sldId id="539" r:id="rId70"/>
    <p:sldId id="528" r:id="rId71"/>
    <p:sldId id="529" r:id="rId72"/>
    <p:sldId id="531" r:id="rId73"/>
    <p:sldId id="532" r:id="rId74"/>
    <p:sldId id="540" r:id="rId75"/>
    <p:sldId id="533" r:id="rId76"/>
    <p:sldId id="534" r:id="rId77"/>
    <p:sldId id="535" r:id="rId78"/>
    <p:sldId id="536" r:id="rId79"/>
    <p:sldId id="537" r:id="rId80"/>
    <p:sldId id="541" r:id="rId81"/>
    <p:sldId id="530" r:id="rId82"/>
    <p:sldId id="542" r:id="rId83"/>
    <p:sldId id="543" r:id="rId84"/>
    <p:sldId id="544" r:id="rId85"/>
    <p:sldId id="545" r:id="rId86"/>
    <p:sldId id="546" r:id="rId87"/>
    <p:sldId id="547" r:id="rId88"/>
    <p:sldId id="548" r:id="rId89"/>
    <p:sldId id="549" r:id="rId90"/>
    <p:sldId id="550" r:id="rId91"/>
    <p:sldId id="551" r:id="rId92"/>
    <p:sldId id="552" r:id="rId93"/>
    <p:sldId id="553" r:id="rId94"/>
    <p:sldId id="554" r:id="rId95"/>
    <p:sldId id="555" r:id="rId96"/>
    <p:sldId id="556" r:id="rId97"/>
    <p:sldId id="557" r:id="rId98"/>
    <p:sldId id="558" r:id="rId99"/>
    <p:sldId id="560" r:id="rId100"/>
    <p:sldId id="563" r:id="rId101"/>
    <p:sldId id="564" r:id="rId102"/>
    <p:sldId id="565" r:id="rId103"/>
    <p:sldId id="567" r:id="rId104"/>
    <p:sldId id="569" r:id="rId105"/>
    <p:sldId id="570" r:id="rId106"/>
    <p:sldId id="568" r:id="rId107"/>
    <p:sldId id="571" r:id="rId108"/>
    <p:sldId id="572" r:id="rId109"/>
    <p:sldId id="573" r:id="rId110"/>
    <p:sldId id="574" r:id="rId111"/>
    <p:sldId id="575" r:id="rId112"/>
    <p:sldId id="576" r:id="rId113"/>
    <p:sldId id="579" r:id="rId114"/>
    <p:sldId id="578" r:id="rId115"/>
    <p:sldId id="581" r:id="rId116"/>
    <p:sldId id="582" r:id="rId117"/>
    <p:sldId id="583" r:id="rId118"/>
    <p:sldId id="584" r:id="rId119"/>
    <p:sldId id="585" r:id="rId120"/>
    <p:sldId id="587" r:id="rId121"/>
    <p:sldId id="588" r:id="rId122"/>
    <p:sldId id="589" r:id="rId123"/>
    <p:sldId id="590" r:id="rId124"/>
    <p:sldId id="591" r:id="rId125"/>
    <p:sldId id="592" r:id="rId126"/>
    <p:sldId id="264" r:id="rId12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D2B26"/>
    <a:srgbClr val="49504F"/>
    <a:srgbClr val="B70006"/>
    <a:srgbClr val="FFFFE4"/>
    <a:srgbClr val="919191"/>
    <a:srgbClr val="333333"/>
    <a:srgbClr val="FFFFFF"/>
    <a:srgbClr val="B60206"/>
    <a:srgbClr val="D9D9D9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34" autoAdjust="0"/>
    <p:restoredTop sz="96413" autoAdjust="0"/>
  </p:normalViewPr>
  <p:slideViewPr>
    <p:cSldViewPr snapToGrid="0">
      <p:cViewPr varScale="1">
        <p:scale>
          <a:sx n="154" d="100"/>
          <a:sy n="154" d="100"/>
        </p:scale>
        <p:origin x="44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0.xml"/><Relationship Id="rId21" Type="http://schemas.openxmlformats.org/officeDocument/2006/relationships/slide" Target="slides/slide14.xml"/><Relationship Id="rId42" Type="http://schemas.openxmlformats.org/officeDocument/2006/relationships/slide" Target="slides/slide35.xml"/><Relationship Id="rId63" Type="http://schemas.openxmlformats.org/officeDocument/2006/relationships/slide" Target="slides/slide56.xml"/><Relationship Id="rId84" Type="http://schemas.openxmlformats.org/officeDocument/2006/relationships/slide" Target="slides/slide77.xml"/><Relationship Id="rId16" Type="http://schemas.openxmlformats.org/officeDocument/2006/relationships/slide" Target="slides/slide9.xml"/><Relationship Id="rId107" Type="http://schemas.openxmlformats.org/officeDocument/2006/relationships/slide" Target="slides/slide100.xml"/><Relationship Id="rId11" Type="http://schemas.openxmlformats.org/officeDocument/2006/relationships/slide" Target="slides/slide4.xml"/><Relationship Id="rId32" Type="http://schemas.openxmlformats.org/officeDocument/2006/relationships/slide" Target="slides/slide25.xml"/><Relationship Id="rId37" Type="http://schemas.openxmlformats.org/officeDocument/2006/relationships/slide" Target="slides/slide30.xml"/><Relationship Id="rId53" Type="http://schemas.openxmlformats.org/officeDocument/2006/relationships/slide" Target="slides/slide46.xml"/><Relationship Id="rId58" Type="http://schemas.openxmlformats.org/officeDocument/2006/relationships/slide" Target="slides/slide51.xml"/><Relationship Id="rId74" Type="http://schemas.openxmlformats.org/officeDocument/2006/relationships/slide" Target="slides/slide67.xml"/><Relationship Id="rId79" Type="http://schemas.openxmlformats.org/officeDocument/2006/relationships/slide" Target="slides/slide72.xml"/><Relationship Id="rId102" Type="http://schemas.openxmlformats.org/officeDocument/2006/relationships/slide" Target="slides/slide95.xml"/><Relationship Id="rId123" Type="http://schemas.openxmlformats.org/officeDocument/2006/relationships/slide" Target="slides/slide116.xml"/><Relationship Id="rId128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90" Type="http://schemas.openxmlformats.org/officeDocument/2006/relationships/slide" Target="slides/slide83.xml"/><Relationship Id="rId95" Type="http://schemas.openxmlformats.org/officeDocument/2006/relationships/slide" Target="slides/slide88.xml"/><Relationship Id="rId22" Type="http://schemas.openxmlformats.org/officeDocument/2006/relationships/slide" Target="slides/slide15.xml"/><Relationship Id="rId27" Type="http://schemas.openxmlformats.org/officeDocument/2006/relationships/slide" Target="slides/slide20.xml"/><Relationship Id="rId43" Type="http://schemas.openxmlformats.org/officeDocument/2006/relationships/slide" Target="slides/slide36.xml"/><Relationship Id="rId48" Type="http://schemas.openxmlformats.org/officeDocument/2006/relationships/slide" Target="slides/slide41.xml"/><Relationship Id="rId64" Type="http://schemas.openxmlformats.org/officeDocument/2006/relationships/slide" Target="slides/slide57.xml"/><Relationship Id="rId69" Type="http://schemas.openxmlformats.org/officeDocument/2006/relationships/slide" Target="slides/slide62.xml"/><Relationship Id="rId113" Type="http://schemas.openxmlformats.org/officeDocument/2006/relationships/slide" Target="slides/slide106.xml"/><Relationship Id="rId118" Type="http://schemas.openxmlformats.org/officeDocument/2006/relationships/slide" Target="slides/slide111.xml"/><Relationship Id="rId80" Type="http://schemas.openxmlformats.org/officeDocument/2006/relationships/slide" Target="slides/slide73.xml"/><Relationship Id="rId85" Type="http://schemas.openxmlformats.org/officeDocument/2006/relationships/slide" Target="slides/slide78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33" Type="http://schemas.openxmlformats.org/officeDocument/2006/relationships/slide" Target="slides/slide26.xml"/><Relationship Id="rId38" Type="http://schemas.openxmlformats.org/officeDocument/2006/relationships/slide" Target="slides/slide31.xml"/><Relationship Id="rId59" Type="http://schemas.openxmlformats.org/officeDocument/2006/relationships/slide" Target="slides/slide52.xml"/><Relationship Id="rId103" Type="http://schemas.openxmlformats.org/officeDocument/2006/relationships/slide" Target="slides/slide96.xml"/><Relationship Id="rId108" Type="http://schemas.openxmlformats.org/officeDocument/2006/relationships/slide" Target="slides/slide101.xml"/><Relationship Id="rId124" Type="http://schemas.openxmlformats.org/officeDocument/2006/relationships/slide" Target="slides/slide117.xml"/><Relationship Id="rId129" Type="http://schemas.openxmlformats.org/officeDocument/2006/relationships/handoutMaster" Target="handoutMasters/handoutMaster1.xml"/><Relationship Id="rId54" Type="http://schemas.openxmlformats.org/officeDocument/2006/relationships/slide" Target="slides/slide47.xml"/><Relationship Id="rId70" Type="http://schemas.openxmlformats.org/officeDocument/2006/relationships/slide" Target="slides/slide63.xml"/><Relationship Id="rId75" Type="http://schemas.openxmlformats.org/officeDocument/2006/relationships/slide" Target="slides/slide68.xml"/><Relationship Id="rId91" Type="http://schemas.openxmlformats.org/officeDocument/2006/relationships/slide" Target="slides/slide84.xml"/><Relationship Id="rId96" Type="http://schemas.openxmlformats.org/officeDocument/2006/relationships/slide" Target="slides/slide8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23" Type="http://schemas.openxmlformats.org/officeDocument/2006/relationships/slide" Target="slides/slide16.xml"/><Relationship Id="rId28" Type="http://schemas.openxmlformats.org/officeDocument/2006/relationships/slide" Target="slides/slide21.xml"/><Relationship Id="rId49" Type="http://schemas.openxmlformats.org/officeDocument/2006/relationships/slide" Target="slides/slide42.xml"/><Relationship Id="rId114" Type="http://schemas.openxmlformats.org/officeDocument/2006/relationships/slide" Target="slides/slide107.xml"/><Relationship Id="rId119" Type="http://schemas.openxmlformats.org/officeDocument/2006/relationships/slide" Target="slides/slide112.xml"/><Relationship Id="rId44" Type="http://schemas.openxmlformats.org/officeDocument/2006/relationships/slide" Target="slides/slide37.xml"/><Relationship Id="rId60" Type="http://schemas.openxmlformats.org/officeDocument/2006/relationships/slide" Target="slides/slide53.xml"/><Relationship Id="rId65" Type="http://schemas.openxmlformats.org/officeDocument/2006/relationships/slide" Target="slides/slide58.xml"/><Relationship Id="rId81" Type="http://schemas.openxmlformats.org/officeDocument/2006/relationships/slide" Target="slides/slide74.xml"/><Relationship Id="rId86" Type="http://schemas.openxmlformats.org/officeDocument/2006/relationships/slide" Target="slides/slide79.xml"/><Relationship Id="rId130" Type="http://schemas.openxmlformats.org/officeDocument/2006/relationships/presProps" Target="presProps.xml"/><Relationship Id="rId13" Type="http://schemas.openxmlformats.org/officeDocument/2006/relationships/slide" Target="slides/slide6.xml"/><Relationship Id="rId18" Type="http://schemas.openxmlformats.org/officeDocument/2006/relationships/slide" Target="slides/slide11.xml"/><Relationship Id="rId39" Type="http://schemas.openxmlformats.org/officeDocument/2006/relationships/slide" Target="slides/slide32.xml"/><Relationship Id="rId109" Type="http://schemas.openxmlformats.org/officeDocument/2006/relationships/slide" Target="slides/slide102.xml"/><Relationship Id="rId34" Type="http://schemas.openxmlformats.org/officeDocument/2006/relationships/slide" Target="slides/slide27.xml"/><Relationship Id="rId50" Type="http://schemas.openxmlformats.org/officeDocument/2006/relationships/slide" Target="slides/slide43.xml"/><Relationship Id="rId55" Type="http://schemas.openxmlformats.org/officeDocument/2006/relationships/slide" Target="slides/slide48.xml"/><Relationship Id="rId76" Type="http://schemas.openxmlformats.org/officeDocument/2006/relationships/slide" Target="slides/slide69.xml"/><Relationship Id="rId97" Type="http://schemas.openxmlformats.org/officeDocument/2006/relationships/slide" Target="slides/slide90.xml"/><Relationship Id="rId104" Type="http://schemas.openxmlformats.org/officeDocument/2006/relationships/slide" Target="slides/slide97.xml"/><Relationship Id="rId120" Type="http://schemas.openxmlformats.org/officeDocument/2006/relationships/slide" Target="slides/slide113.xml"/><Relationship Id="rId125" Type="http://schemas.openxmlformats.org/officeDocument/2006/relationships/slide" Target="slides/slide118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4.xml"/><Relationship Id="rId92" Type="http://schemas.openxmlformats.org/officeDocument/2006/relationships/slide" Target="slides/slide85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2.xml"/><Relationship Id="rId24" Type="http://schemas.openxmlformats.org/officeDocument/2006/relationships/slide" Target="slides/slide17.xml"/><Relationship Id="rId40" Type="http://schemas.openxmlformats.org/officeDocument/2006/relationships/slide" Target="slides/slide33.xml"/><Relationship Id="rId45" Type="http://schemas.openxmlformats.org/officeDocument/2006/relationships/slide" Target="slides/slide38.xml"/><Relationship Id="rId66" Type="http://schemas.openxmlformats.org/officeDocument/2006/relationships/slide" Target="slides/slide59.xml"/><Relationship Id="rId87" Type="http://schemas.openxmlformats.org/officeDocument/2006/relationships/slide" Target="slides/slide80.xml"/><Relationship Id="rId110" Type="http://schemas.openxmlformats.org/officeDocument/2006/relationships/slide" Target="slides/slide103.xml"/><Relationship Id="rId115" Type="http://schemas.openxmlformats.org/officeDocument/2006/relationships/slide" Target="slides/slide108.xml"/><Relationship Id="rId131" Type="http://schemas.openxmlformats.org/officeDocument/2006/relationships/viewProps" Target="viewProps.xml"/><Relationship Id="rId61" Type="http://schemas.openxmlformats.org/officeDocument/2006/relationships/slide" Target="slides/slide54.xml"/><Relationship Id="rId82" Type="http://schemas.openxmlformats.org/officeDocument/2006/relationships/slide" Target="slides/slide75.xml"/><Relationship Id="rId19" Type="http://schemas.openxmlformats.org/officeDocument/2006/relationships/slide" Target="slides/slide12.xml"/><Relationship Id="rId14" Type="http://schemas.openxmlformats.org/officeDocument/2006/relationships/slide" Target="slides/slide7.xml"/><Relationship Id="rId30" Type="http://schemas.openxmlformats.org/officeDocument/2006/relationships/slide" Target="slides/slide23.xml"/><Relationship Id="rId35" Type="http://schemas.openxmlformats.org/officeDocument/2006/relationships/slide" Target="slides/slide28.xml"/><Relationship Id="rId56" Type="http://schemas.openxmlformats.org/officeDocument/2006/relationships/slide" Target="slides/slide49.xml"/><Relationship Id="rId77" Type="http://schemas.openxmlformats.org/officeDocument/2006/relationships/slide" Target="slides/slide70.xml"/><Relationship Id="rId100" Type="http://schemas.openxmlformats.org/officeDocument/2006/relationships/slide" Target="slides/slide93.xml"/><Relationship Id="rId105" Type="http://schemas.openxmlformats.org/officeDocument/2006/relationships/slide" Target="slides/slide98.xml"/><Relationship Id="rId126" Type="http://schemas.openxmlformats.org/officeDocument/2006/relationships/slide" Target="slides/slide119.xml"/><Relationship Id="rId8" Type="http://schemas.openxmlformats.org/officeDocument/2006/relationships/slide" Target="slides/slide1.xml"/><Relationship Id="rId51" Type="http://schemas.openxmlformats.org/officeDocument/2006/relationships/slide" Target="slides/slide44.xml"/><Relationship Id="rId72" Type="http://schemas.openxmlformats.org/officeDocument/2006/relationships/slide" Target="slides/slide65.xml"/><Relationship Id="rId93" Type="http://schemas.openxmlformats.org/officeDocument/2006/relationships/slide" Target="slides/slide86.xml"/><Relationship Id="rId98" Type="http://schemas.openxmlformats.org/officeDocument/2006/relationships/slide" Target="slides/slide91.xml"/><Relationship Id="rId121" Type="http://schemas.openxmlformats.org/officeDocument/2006/relationships/slide" Target="slides/slide114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18.xml"/><Relationship Id="rId46" Type="http://schemas.openxmlformats.org/officeDocument/2006/relationships/slide" Target="slides/slide39.xml"/><Relationship Id="rId67" Type="http://schemas.openxmlformats.org/officeDocument/2006/relationships/slide" Target="slides/slide60.xml"/><Relationship Id="rId116" Type="http://schemas.openxmlformats.org/officeDocument/2006/relationships/slide" Target="slides/slide109.xml"/><Relationship Id="rId20" Type="http://schemas.openxmlformats.org/officeDocument/2006/relationships/slide" Target="slides/slide13.xml"/><Relationship Id="rId41" Type="http://schemas.openxmlformats.org/officeDocument/2006/relationships/slide" Target="slides/slide34.xml"/><Relationship Id="rId62" Type="http://schemas.openxmlformats.org/officeDocument/2006/relationships/slide" Target="slides/slide55.xml"/><Relationship Id="rId83" Type="http://schemas.openxmlformats.org/officeDocument/2006/relationships/slide" Target="slides/slide76.xml"/><Relationship Id="rId88" Type="http://schemas.openxmlformats.org/officeDocument/2006/relationships/slide" Target="slides/slide81.xml"/><Relationship Id="rId111" Type="http://schemas.openxmlformats.org/officeDocument/2006/relationships/slide" Target="slides/slide104.xml"/><Relationship Id="rId132" Type="http://schemas.openxmlformats.org/officeDocument/2006/relationships/theme" Target="theme/theme1.xml"/><Relationship Id="rId15" Type="http://schemas.openxmlformats.org/officeDocument/2006/relationships/slide" Target="slides/slide8.xml"/><Relationship Id="rId36" Type="http://schemas.openxmlformats.org/officeDocument/2006/relationships/slide" Target="slides/slide29.xml"/><Relationship Id="rId57" Type="http://schemas.openxmlformats.org/officeDocument/2006/relationships/slide" Target="slides/slide50.xml"/><Relationship Id="rId106" Type="http://schemas.openxmlformats.org/officeDocument/2006/relationships/slide" Target="slides/slide99.xml"/><Relationship Id="rId127" Type="http://schemas.openxmlformats.org/officeDocument/2006/relationships/slide" Target="slides/slide120.xml"/><Relationship Id="rId10" Type="http://schemas.openxmlformats.org/officeDocument/2006/relationships/slide" Target="slides/slide3.xml"/><Relationship Id="rId31" Type="http://schemas.openxmlformats.org/officeDocument/2006/relationships/slide" Target="slides/slide24.xml"/><Relationship Id="rId52" Type="http://schemas.openxmlformats.org/officeDocument/2006/relationships/slide" Target="slides/slide45.xml"/><Relationship Id="rId73" Type="http://schemas.openxmlformats.org/officeDocument/2006/relationships/slide" Target="slides/slide66.xml"/><Relationship Id="rId78" Type="http://schemas.openxmlformats.org/officeDocument/2006/relationships/slide" Target="slides/slide71.xml"/><Relationship Id="rId94" Type="http://schemas.openxmlformats.org/officeDocument/2006/relationships/slide" Target="slides/slide87.xml"/><Relationship Id="rId99" Type="http://schemas.openxmlformats.org/officeDocument/2006/relationships/slide" Target="slides/slide92.xml"/><Relationship Id="rId101" Type="http://schemas.openxmlformats.org/officeDocument/2006/relationships/slide" Target="slides/slide94.xml"/><Relationship Id="rId122" Type="http://schemas.openxmlformats.org/officeDocument/2006/relationships/slide" Target="slides/slide115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47" Type="http://schemas.openxmlformats.org/officeDocument/2006/relationships/slide" Target="slides/slide40.xml"/><Relationship Id="rId68" Type="http://schemas.openxmlformats.org/officeDocument/2006/relationships/slide" Target="slides/slide61.xml"/><Relationship Id="rId89" Type="http://schemas.openxmlformats.org/officeDocument/2006/relationships/slide" Target="slides/slide82.xml"/><Relationship Id="rId112" Type="http://schemas.openxmlformats.org/officeDocument/2006/relationships/slide" Target="slides/slide105.xml"/><Relationship Id="rId133" Type="http://schemas.openxmlformats.org/officeDocument/2006/relationships/tableStyles" Target="tableStyle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image" Target="../media/image10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1">
  <dgm:title val=""/>
  <dgm:desc val=""/>
  <dgm:catLst>
    <dgm:cat type="accent2" pri="11100"/>
  </dgm:catLst>
  <dgm:styleLbl name="node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4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2">
        <a:alpha val="4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2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2">
        <a:alpha val="90000"/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B14E18C-1471-FF40-8751-9DA3150F8AD7}" type="doc">
      <dgm:prSet loTypeId="urn:microsoft.com/office/officeart/2005/8/layout/default" loCatId="cycle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A3011886-4FEF-0E42-A2E9-38C8FFB71B0E}">
      <dgm:prSet custT="1"/>
      <dgm:spPr/>
      <dgm:t>
        <a:bodyPr/>
        <a:lstStyle/>
        <a:p>
          <a:r>
            <a:rPr lang="en-US" altLang="zh-CN" sz="2800" dirty="0"/>
            <a:t>1.</a:t>
          </a:r>
          <a:r>
            <a:rPr lang="zh-CN" altLang="en-US" sz="2800" dirty="0"/>
            <a:t> </a:t>
          </a:r>
          <a:r>
            <a:rPr lang="zh-CN" sz="2800" dirty="0"/>
            <a:t>数据可视化</a:t>
          </a:r>
        </a:p>
      </dgm:t>
    </dgm:pt>
    <dgm:pt modelId="{29651A64-9AF8-314E-89D0-DAC54716892F}" type="parTrans" cxnId="{755F273B-FA58-FE44-A8C5-90C902BBF081}">
      <dgm:prSet/>
      <dgm:spPr/>
      <dgm:t>
        <a:bodyPr/>
        <a:lstStyle/>
        <a:p>
          <a:endParaRPr lang="zh-CN" altLang="en-US"/>
        </a:p>
      </dgm:t>
    </dgm:pt>
    <dgm:pt modelId="{58DFEAA3-5E3A-9B4F-9E64-5FD117E18C73}" type="sibTrans" cxnId="{755F273B-FA58-FE44-A8C5-90C902BBF081}">
      <dgm:prSet/>
      <dgm:spPr/>
      <dgm:t>
        <a:bodyPr/>
        <a:lstStyle/>
        <a:p>
          <a:endParaRPr lang="zh-CN" altLang="en-US"/>
        </a:p>
      </dgm:t>
    </dgm:pt>
    <dgm:pt modelId="{268EB192-B76C-4649-946F-EC04D8118D6A}">
      <dgm:prSet custT="1"/>
      <dgm:spPr/>
      <dgm:t>
        <a:bodyPr/>
        <a:lstStyle/>
        <a:p>
          <a:r>
            <a:rPr lang="en-US" altLang="zh-CN" sz="2800" dirty="0"/>
            <a:t>2.</a:t>
          </a:r>
          <a:r>
            <a:rPr lang="zh-CN" altLang="en-US" sz="2800" dirty="0"/>
            <a:t> </a:t>
          </a:r>
          <a:r>
            <a:rPr lang="zh-CN" sz="2800" dirty="0"/>
            <a:t>快速创建交互式可视化</a:t>
          </a:r>
        </a:p>
      </dgm:t>
    </dgm:pt>
    <dgm:pt modelId="{3EBFD312-8DA9-CC4F-944F-DB332E5DDEAF}" type="parTrans" cxnId="{F206E1A8-4BD0-994D-BE0B-2472AAE03F5E}">
      <dgm:prSet/>
      <dgm:spPr/>
      <dgm:t>
        <a:bodyPr/>
        <a:lstStyle/>
        <a:p>
          <a:endParaRPr lang="zh-CN" altLang="en-US"/>
        </a:p>
      </dgm:t>
    </dgm:pt>
    <dgm:pt modelId="{C7CE2C0B-4104-834B-877B-58FA28C4C608}" type="sibTrans" cxnId="{F206E1A8-4BD0-994D-BE0B-2472AAE03F5E}">
      <dgm:prSet/>
      <dgm:spPr/>
      <dgm:t>
        <a:bodyPr/>
        <a:lstStyle/>
        <a:p>
          <a:endParaRPr lang="zh-CN" altLang="en-US"/>
        </a:p>
      </dgm:t>
    </dgm:pt>
    <dgm:pt modelId="{F22F9373-2355-CC4B-A266-DCD5C2BEC8A5}">
      <dgm:prSet custT="1"/>
      <dgm:spPr/>
      <dgm:t>
        <a:bodyPr/>
        <a:lstStyle/>
        <a:p>
          <a:r>
            <a:rPr lang="en-US" altLang="zh-CN" sz="2800" dirty="0"/>
            <a:t>3.</a:t>
          </a:r>
          <a:r>
            <a:rPr lang="zh-CN" altLang="en-US" sz="2800" dirty="0"/>
            <a:t> </a:t>
          </a:r>
          <a:r>
            <a:rPr lang="zh-CN" sz="2800" dirty="0"/>
            <a:t>易于实现</a:t>
          </a:r>
        </a:p>
      </dgm:t>
    </dgm:pt>
    <dgm:pt modelId="{56042F55-5954-4F46-B676-F74E9B8554A1}" type="parTrans" cxnId="{4C627FEF-EDFA-6F47-8396-699501E58289}">
      <dgm:prSet/>
      <dgm:spPr/>
      <dgm:t>
        <a:bodyPr/>
        <a:lstStyle/>
        <a:p>
          <a:endParaRPr lang="zh-CN" altLang="en-US"/>
        </a:p>
      </dgm:t>
    </dgm:pt>
    <dgm:pt modelId="{6ED8F986-B251-2848-A16B-8796ED2279B8}" type="sibTrans" cxnId="{4C627FEF-EDFA-6F47-8396-699501E58289}">
      <dgm:prSet/>
      <dgm:spPr/>
      <dgm:t>
        <a:bodyPr/>
        <a:lstStyle/>
        <a:p>
          <a:endParaRPr lang="zh-CN" altLang="en-US"/>
        </a:p>
      </dgm:t>
    </dgm:pt>
    <dgm:pt modelId="{C1EBA7A5-2DA0-8541-8A24-A398AFE9F57A}">
      <dgm:prSet custT="1"/>
      <dgm:spPr/>
      <dgm:t>
        <a:bodyPr/>
        <a:lstStyle/>
        <a:p>
          <a:r>
            <a:rPr lang="en-US" altLang="zh-CN" sz="2800" dirty="0"/>
            <a:t>4.</a:t>
          </a:r>
          <a:r>
            <a:rPr lang="zh-CN" altLang="en-US" sz="2800" dirty="0"/>
            <a:t> </a:t>
          </a:r>
          <a:r>
            <a:rPr lang="en-US" sz="2800" dirty="0"/>
            <a:t>Tableau</a:t>
          </a:r>
          <a:r>
            <a:rPr lang="zh-CN" sz="2800" dirty="0"/>
            <a:t>可以处理大量数据</a:t>
          </a:r>
        </a:p>
      </dgm:t>
    </dgm:pt>
    <dgm:pt modelId="{EDF15BB9-526F-FC44-83C4-318B0B039A1D}" type="parTrans" cxnId="{104C3D1B-5032-E147-B402-30D6BD25BB54}">
      <dgm:prSet/>
      <dgm:spPr/>
      <dgm:t>
        <a:bodyPr/>
        <a:lstStyle/>
        <a:p>
          <a:endParaRPr lang="zh-CN" altLang="en-US"/>
        </a:p>
      </dgm:t>
    </dgm:pt>
    <dgm:pt modelId="{87DCEAC0-44B5-8244-A764-054795C36302}" type="sibTrans" cxnId="{104C3D1B-5032-E147-B402-30D6BD25BB54}">
      <dgm:prSet/>
      <dgm:spPr/>
      <dgm:t>
        <a:bodyPr/>
        <a:lstStyle/>
        <a:p>
          <a:endParaRPr lang="zh-CN" altLang="en-US"/>
        </a:p>
      </dgm:t>
    </dgm:pt>
    <dgm:pt modelId="{9AD1D4CA-809E-2D47-993F-0420046011E7}">
      <dgm:prSet custT="1"/>
      <dgm:spPr/>
      <dgm:t>
        <a:bodyPr/>
        <a:lstStyle/>
        <a:p>
          <a:r>
            <a:rPr lang="en-US" altLang="zh-CN" sz="2800" dirty="0"/>
            <a:t>5.</a:t>
          </a:r>
          <a:r>
            <a:rPr lang="zh-CN" altLang="en-US" sz="2800" dirty="0"/>
            <a:t> </a:t>
          </a:r>
          <a:r>
            <a:rPr lang="zh-CN" sz="2800" dirty="0"/>
            <a:t>在</a:t>
          </a:r>
          <a:r>
            <a:rPr lang="en-US" sz="2800" dirty="0"/>
            <a:t>Tableau</a:t>
          </a:r>
          <a:r>
            <a:rPr lang="zh-CN" sz="2800" dirty="0"/>
            <a:t>中使用其他脚本语言</a:t>
          </a:r>
        </a:p>
      </dgm:t>
    </dgm:pt>
    <dgm:pt modelId="{5ACC96D3-F071-F341-96DC-2259B7F38545}" type="parTrans" cxnId="{CD48B1AD-BC11-B444-869A-FA1AC8DE8D0E}">
      <dgm:prSet/>
      <dgm:spPr/>
      <dgm:t>
        <a:bodyPr/>
        <a:lstStyle/>
        <a:p>
          <a:endParaRPr lang="zh-CN" altLang="en-US"/>
        </a:p>
      </dgm:t>
    </dgm:pt>
    <dgm:pt modelId="{F9F57D85-34FC-1843-9B51-D5B7FE04C25F}" type="sibTrans" cxnId="{CD48B1AD-BC11-B444-869A-FA1AC8DE8D0E}">
      <dgm:prSet/>
      <dgm:spPr/>
      <dgm:t>
        <a:bodyPr/>
        <a:lstStyle/>
        <a:p>
          <a:endParaRPr lang="zh-CN" altLang="en-US"/>
        </a:p>
      </dgm:t>
    </dgm:pt>
    <dgm:pt modelId="{17A94846-9BA7-E24F-B7CB-E1A1F3BD5B0A}">
      <dgm:prSet custT="1"/>
      <dgm:spPr/>
      <dgm:t>
        <a:bodyPr/>
        <a:lstStyle/>
        <a:p>
          <a:r>
            <a:rPr lang="en-US" altLang="zh-CN" sz="2800" dirty="0"/>
            <a:t>6.</a:t>
          </a:r>
          <a:r>
            <a:rPr lang="zh-CN" altLang="en-US" sz="2800" dirty="0"/>
            <a:t> </a:t>
          </a:r>
          <a:r>
            <a:rPr lang="zh-CN" sz="2800" dirty="0"/>
            <a:t>移动支持和响应式仪表板</a:t>
          </a:r>
        </a:p>
      </dgm:t>
    </dgm:pt>
    <dgm:pt modelId="{6DC49568-A73A-424E-9B62-888C72D9DBDE}" type="parTrans" cxnId="{DBD6D802-1770-DF43-9BE6-21898B644514}">
      <dgm:prSet/>
      <dgm:spPr/>
      <dgm:t>
        <a:bodyPr/>
        <a:lstStyle/>
        <a:p>
          <a:endParaRPr lang="zh-CN" altLang="en-US"/>
        </a:p>
      </dgm:t>
    </dgm:pt>
    <dgm:pt modelId="{ADE5066E-CB5E-3146-8EC6-FF9CEEFA0C89}" type="sibTrans" cxnId="{DBD6D802-1770-DF43-9BE6-21898B644514}">
      <dgm:prSet/>
      <dgm:spPr/>
      <dgm:t>
        <a:bodyPr/>
        <a:lstStyle/>
        <a:p>
          <a:endParaRPr lang="zh-CN" altLang="en-US"/>
        </a:p>
      </dgm:t>
    </dgm:pt>
    <dgm:pt modelId="{4FA1D039-493F-BB4A-81FA-67CED1C61C17}" type="pres">
      <dgm:prSet presAssocID="{7B14E18C-1471-FF40-8751-9DA3150F8AD7}" presName="diagram" presStyleCnt="0">
        <dgm:presLayoutVars>
          <dgm:dir/>
          <dgm:resizeHandles val="exact"/>
        </dgm:presLayoutVars>
      </dgm:prSet>
      <dgm:spPr/>
    </dgm:pt>
    <dgm:pt modelId="{07952414-7BD9-6648-A28A-6CDAA4361B0B}" type="pres">
      <dgm:prSet presAssocID="{A3011886-4FEF-0E42-A2E9-38C8FFB71B0E}" presName="node" presStyleLbl="node1" presStyleIdx="0" presStyleCnt="6">
        <dgm:presLayoutVars>
          <dgm:bulletEnabled val="1"/>
        </dgm:presLayoutVars>
      </dgm:prSet>
      <dgm:spPr/>
    </dgm:pt>
    <dgm:pt modelId="{5188D901-8704-5347-97E5-DBD216AD990F}" type="pres">
      <dgm:prSet presAssocID="{58DFEAA3-5E3A-9B4F-9E64-5FD117E18C73}" presName="sibTrans" presStyleCnt="0"/>
      <dgm:spPr/>
    </dgm:pt>
    <dgm:pt modelId="{DB754090-3159-6242-9060-F4B11921BCD2}" type="pres">
      <dgm:prSet presAssocID="{268EB192-B76C-4649-946F-EC04D8118D6A}" presName="node" presStyleLbl="node1" presStyleIdx="1" presStyleCnt="6">
        <dgm:presLayoutVars>
          <dgm:bulletEnabled val="1"/>
        </dgm:presLayoutVars>
      </dgm:prSet>
      <dgm:spPr/>
    </dgm:pt>
    <dgm:pt modelId="{B889B525-8AA0-114E-B467-3357F1235C91}" type="pres">
      <dgm:prSet presAssocID="{C7CE2C0B-4104-834B-877B-58FA28C4C608}" presName="sibTrans" presStyleCnt="0"/>
      <dgm:spPr/>
    </dgm:pt>
    <dgm:pt modelId="{D4CA121E-6C81-7044-9EC5-BEC86415A893}" type="pres">
      <dgm:prSet presAssocID="{F22F9373-2355-CC4B-A266-DCD5C2BEC8A5}" presName="node" presStyleLbl="node1" presStyleIdx="2" presStyleCnt="6">
        <dgm:presLayoutVars>
          <dgm:bulletEnabled val="1"/>
        </dgm:presLayoutVars>
      </dgm:prSet>
      <dgm:spPr/>
    </dgm:pt>
    <dgm:pt modelId="{FEB3ED9F-F584-934C-B1DB-36B6CF3C689D}" type="pres">
      <dgm:prSet presAssocID="{6ED8F986-B251-2848-A16B-8796ED2279B8}" presName="sibTrans" presStyleCnt="0"/>
      <dgm:spPr/>
    </dgm:pt>
    <dgm:pt modelId="{742E88FF-9D6D-B549-881D-67F667402D7D}" type="pres">
      <dgm:prSet presAssocID="{C1EBA7A5-2DA0-8541-8A24-A398AFE9F57A}" presName="node" presStyleLbl="node1" presStyleIdx="3" presStyleCnt="6">
        <dgm:presLayoutVars>
          <dgm:bulletEnabled val="1"/>
        </dgm:presLayoutVars>
      </dgm:prSet>
      <dgm:spPr/>
    </dgm:pt>
    <dgm:pt modelId="{4084CB02-63BA-8648-B7C0-D62EE1774AA7}" type="pres">
      <dgm:prSet presAssocID="{87DCEAC0-44B5-8244-A764-054795C36302}" presName="sibTrans" presStyleCnt="0"/>
      <dgm:spPr/>
    </dgm:pt>
    <dgm:pt modelId="{F15F8393-1EF0-4946-B8E6-85592D84B777}" type="pres">
      <dgm:prSet presAssocID="{9AD1D4CA-809E-2D47-993F-0420046011E7}" presName="node" presStyleLbl="node1" presStyleIdx="4" presStyleCnt="6">
        <dgm:presLayoutVars>
          <dgm:bulletEnabled val="1"/>
        </dgm:presLayoutVars>
      </dgm:prSet>
      <dgm:spPr/>
    </dgm:pt>
    <dgm:pt modelId="{C8711AED-6158-564E-A1A4-55FE91EF5804}" type="pres">
      <dgm:prSet presAssocID="{F9F57D85-34FC-1843-9B51-D5B7FE04C25F}" presName="sibTrans" presStyleCnt="0"/>
      <dgm:spPr/>
    </dgm:pt>
    <dgm:pt modelId="{95C559B7-2F81-0C41-8E47-5B4C64035672}" type="pres">
      <dgm:prSet presAssocID="{17A94846-9BA7-E24F-B7CB-E1A1F3BD5B0A}" presName="node" presStyleLbl="node1" presStyleIdx="5" presStyleCnt="6">
        <dgm:presLayoutVars>
          <dgm:bulletEnabled val="1"/>
        </dgm:presLayoutVars>
      </dgm:prSet>
      <dgm:spPr/>
    </dgm:pt>
  </dgm:ptLst>
  <dgm:cxnLst>
    <dgm:cxn modelId="{C561BF01-C8E2-854D-84D3-4E36D4AAE37A}" type="presOf" srcId="{17A94846-9BA7-E24F-B7CB-E1A1F3BD5B0A}" destId="{95C559B7-2F81-0C41-8E47-5B4C64035672}" srcOrd="0" destOrd="0" presId="urn:microsoft.com/office/officeart/2005/8/layout/default"/>
    <dgm:cxn modelId="{DBD6D802-1770-DF43-9BE6-21898B644514}" srcId="{7B14E18C-1471-FF40-8751-9DA3150F8AD7}" destId="{17A94846-9BA7-E24F-B7CB-E1A1F3BD5B0A}" srcOrd="5" destOrd="0" parTransId="{6DC49568-A73A-424E-9B62-888C72D9DBDE}" sibTransId="{ADE5066E-CB5E-3146-8EC6-FF9CEEFA0C89}"/>
    <dgm:cxn modelId="{104C3D1B-5032-E147-B402-30D6BD25BB54}" srcId="{7B14E18C-1471-FF40-8751-9DA3150F8AD7}" destId="{C1EBA7A5-2DA0-8541-8A24-A398AFE9F57A}" srcOrd="3" destOrd="0" parTransId="{EDF15BB9-526F-FC44-83C4-318B0B039A1D}" sibTransId="{87DCEAC0-44B5-8244-A764-054795C36302}"/>
    <dgm:cxn modelId="{755F273B-FA58-FE44-A8C5-90C902BBF081}" srcId="{7B14E18C-1471-FF40-8751-9DA3150F8AD7}" destId="{A3011886-4FEF-0E42-A2E9-38C8FFB71B0E}" srcOrd="0" destOrd="0" parTransId="{29651A64-9AF8-314E-89D0-DAC54716892F}" sibTransId="{58DFEAA3-5E3A-9B4F-9E64-5FD117E18C73}"/>
    <dgm:cxn modelId="{05724352-1E6A-C740-B063-2C77C5BF65B9}" type="presOf" srcId="{C1EBA7A5-2DA0-8541-8A24-A398AFE9F57A}" destId="{742E88FF-9D6D-B549-881D-67F667402D7D}" srcOrd="0" destOrd="0" presId="urn:microsoft.com/office/officeart/2005/8/layout/default"/>
    <dgm:cxn modelId="{FE6E5163-7FD7-F74D-A906-2214ECE4D95B}" type="presOf" srcId="{268EB192-B76C-4649-946F-EC04D8118D6A}" destId="{DB754090-3159-6242-9060-F4B11921BCD2}" srcOrd="0" destOrd="0" presId="urn:microsoft.com/office/officeart/2005/8/layout/default"/>
    <dgm:cxn modelId="{98C7A56B-3C98-5548-ABA0-4AF99EF7FE17}" type="presOf" srcId="{A3011886-4FEF-0E42-A2E9-38C8FFB71B0E}" destId="{07952414-7BD9-6648-A28A-6CDAA4361B0B}" srcOrd="0" destOrd="0" presId="urn:microsoft.com/office/officeart/2005/8/layout/default"/>
    <dgm:cxn modelId="{6A3CB193-95E1-C64A-A425-87B53D70606B}" type="presOf" srcId="{F22F9373-2355-CC4B-A266-DCD5C2BEC8A5}" destId="{D4CA121E-6C81-7044-9EC5-BEC86415A893}" srcOrd="0" destOrd="0" presId="urn:microsoft.com/office/officeart/2005/8/layout/default"/>
    <dgm:cxn modelId="{B70C3B96-5792-3849-8835-08A5DC1E2F25}" type="presOf" srcId="{9AD1D4CA-809E-2D47-993F-0420046011E7}" destId="{F15F8393-1EF0-4946-B8E6-85592D84B777}" srcOrd="0" destOrd="0" presId="urn:microsoft.com/office/officeart/2005/8/layout/default"/>
    <dgm:cxn modelId="{F206E1A8-4BD0-994D-BE0B-2472AAE03F5E}" srcId="{7B14E18C-1471-FF40-8751-9DA3150F8AD7}" destId="{268EB192-B76C-4649-946F-EC04D8118D6A}" srcOrd="1" destOrd="0" parTransId="{3EBFD312-8DA9-CC4F-944F-DB332E5DDEAF}" sibTransId="{C7CE2C0B-4104-834B-877B-58FA28C4C608}"/>
    <dgm:cxn modelId="{CD48B1AD-BC11-B444-869A-FA1AC8DE8D0E}" srcId="{7B14E18C-1471-FF40-8751-9DA3150F8AD7}" destId="{9AD1D4CA-809E-2D47-993F-0420046011E7}" srcOrd="4" destOrd="0" parTransId="{5ACC96D3-F071-F341-96DC-2259B7F38545}" sibTransId="{F9F57D85-34FC-1843-9B51-D5B7FE04C25F}"/>
    <dgm:cxn modelId="{753AC3C0-2327-3946-9156-5490AAB041FA}" type="presOf" srcId="{7B14E18C-1471-FF40-8751-9DA3150F8AD7}" destId="{4FA1D039-493F-BB4A-81FA-67CED1C61C17}" srcOrd="0" destOrd="0" presId="urn:microsoft.com/office/officeart/2005/8/layout/default"/>
    <dgm:cxn modelId="{4C627FEF-EDFA-6F47-8396-699501E58289}" srcId="{7B14E18C-1471-FF40-8751-9DA3150F8AD7}" destId="{F22F9373-2355-CC4B-A266-DCD5C2BEC8A5}" srcOrd="2" destOrd="0" parTransId="{56042F55-5954-4F46-B676-F74E9B8554A1}" sibTransId="{6ED8F986-B251-2848-A16B-8796ED2279B8}"/>
    <dgm:cxn modelId="{776F7A76-A238-FB4F-BEB8-376D7BE66528}" type="presParOf" srcId="{4FA1D039-493F-BB4A-81FA-67CED1C61C17}" destId="{07952414-7BD9-6648-A28A-6CDAA4361B0B}" srcOrd="0" destOrd="0" presId="urn:microsoft.com/office/officeart/2005/8/layout/default"/>
    <dgm:cxn modelId="{3915BF4B-E07E-BC4A-A11C-A570C119FF92}" type="presParOf" srcId="{4FA1D039-493F-BB4A-81FA-67CED1C61C17}" destId="{5188D901-8704-5347-97E5-DBD216AD990F}" srcOrd="1" destOrd="0" presId="urn:microsoft.com/office/officeart/2005/8/layout/default"/>
    <dgm:cxn modelId="{944DC612-2704-4E4F-AED9-FAB693BDB5F7}" type="presParOf" srcId="{4FA1D039-493F-BB4A-81FA-67CED1C61C17}" destId="{DB754090-3159-6242-9060-F4B11921BCD2}" srcOrd="2" destOrd="0" presId="urn:microsoft.com/office/officeart/2005/8/layout/default"/>
    <dgm:cxn modelId="{88C0BBD8-DB04-AB4F-A547-5F8A49C0CAE8}" type="presParOf" srcId="{4FA1D039-493F-BB4A-81FA-67CED1C61C17}" destId="{B889B525-8AA0-114E-B467-3357F1235C91}" srcOrd="3" destOrd="0" presId="urn:microsoft.com/office/officeart/2005/8/layout/default"/>
    <dgm:cxn modelId="{3696C09A-8E9D-624D-BD4A-43621BF47BE6}" type="presParOf" srcId="{4FA1D039-493F-BB4A-81FA-67CED1C61C17}" destId="{D4CA121E-6C81-7044-9EC5-BEC86415A893}" srcOrd="4" destOrd="0" presId="urn:microsoft.com/office/officeart/2005/8/layout/default"/>
    <dgm:cxn modelId="{4F18F5EE-1941-AA43-B912-F70CF00D5CFC}" type="presParOf" srcId="{4FA1D039-493F-BB4A-81FA-67CED1C61C17}" destId="{FEB3ED9F-F584-934C-B1DB-36B6CF3C689D}" srcOrd="5" destOrd="0" presId="urn:microsoft.com/office/officeart/2005/8/layout/default"/>
    <dgm:cxn modelId="{E5F06BBD-7D46-2E4D-9229-2D756F39B007}" type="presParOf" srcId="{4FA1D039-493F-BB4A-81FA-67CED1C61C17}" destId="{742E88FF-9D6D-B549-881D-67F667402D7D}" srcOrd="6" destOrd="0" presId="urn:microsoft.com/office/officeart/2005/8/layout/default"/>
    <dgm:cxn modelId="{358EE59C-5220-0D40-9F11-CB94C06F315E}" type="presParOf" srcId="{4FA1D039-493F-BB4A-81FA-67CED1C61C17}" destId="{4084CB02-63BA-8648-B7C0-D62EE1774AA7}" srcOrd="7" destOrd="0" presId="urn:microsoft.com/office/officeart/2005/8/layout/default"/>
    <dgm:cxn modelId="{9B4C2D05-137F-4A4D-9280-B0A0B92FC0C4}" type="presParOf" srcId="{4FA1D039-493F-BB4A-81FA-67CED1C61C17}" destId="{F15F8393-1EF0-4946-B8E6-85592D84B777}" srcOrd="8" destOrd="0" presId="urn:microsoft.com/office/officeart/2005/8/layout/default"/>
    <dgm:cxn modelId="{F347F620-67C8-6545-90B6-E8EE1BCAF7E3}" type="presParOf" srcId="{4FA1D039-493F-BB4A-81FA-67CED1C61C17}" destId="{C8711AED-6158-564E-A1A4-55FE91EF5804}" srcOrd="9" destOrd="0" presId="urn:microsoft.com/office/officeart/2005/8/layout/default"/>
    <dgm:cxn modelId="{F9FC4421-09E1-A54E-A0D2-9F8B1B55DB84}" type="presParOf" srcId="{4FA1D039-493F-BB4A-81FA-67CED1C61C17}" destId="{95C559B7-2F81-0C41-8E47-5B4C64035672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0B9CA38-1087-3448-A023-980EF0A35262}" type="doc">
      <dgm:prSet loTypeId="urn:microsoft.com/office/officeart/2008/layout/CaptionedPictures" loCatId="list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zh-CN" altLang="en-US"/>
        </a:p>
      </dgm:t>
    </dgm:pt>
    <dgm:pt modelId="{48A25254-429A-0942-91F8-C91D89685D1B}">
      <dgm:prSet custT="1"/>
      <dgm:spPr/>
      <dgm:t>
        <a:bodyPr/>
        <a:lstStyle/>
        <a:p>
          <a:r>
            <a:rPr kumimoji="1" lang="zh-CN" altLang="en-US" sz="2400" dirty="0"/>
            <a:t>看板</a:t>
          </a:r>
          <a:endParaRPr lang="zh-CN" altLang="en-US" sz="2400" dirty="0"/>
        </a:p>
      </dgm:t>
    </dgm:pt>
    <dgm:pt modelId="{5AB776F9-8631-E846-9B3B-5E53B24FB32B}" type="parTrans" cxnId="{64669E08-EDC3-544C-928E-D214EB80B146}">
      <dgm:prSet/>
      <dgm:spPr/>
      <dgm:t>
        <a:bodyPr/>
        <a:lstStyle/>
        <a:p>
          <a:endParaRPr lang="zh-CN" altLang="en-US"/>
        </a:p>
      </dgm:t>
    </dgm:pt>
    <dgm:pt modelId="{6CC57B8D-EE3F-1347-8ADC-B8C32FC39887}" type="sibTrans" cxnId="{64669E08-EDC3-544C-928E-D214EB80B146}">
      <dgm:prSet/>
      <dgm:spPr/>
      <dgm:t>
        <a:bodyPr/>
        <a:lstStyle/>
        <a:p>
          <a:endParaRPr lang="zh-CN" altLang="en-US"/>
        </a:p>
      </dgm:t>
    </dgm:pt>
    <dgm:pt modelId="{AECC8C0F-7D3F-994C-A9B5-5198BA3AE005}">
      <dgm:prSet custT="1"/>
      <dgm:spPr/>
      <dgm:t>
        <a:bodyPr/>
        <a:lstStyle/>
        <a:p>
          <a:r>
            <a:rPr kumimoji="1" lang="zh-CN" altLang="en-US" sz="2400" dirty="0"/>
            <a:t>仪表板</a:t>
          </a:r>
          <a:endParaRPr lang="zh-CN" altLang="en-US" sz="2400" dirty="0"/>
        </a:p>
      </dgm:t>
    </dgm:pt>
    <dgm:pt modelId="{7A4C8889-D20A-E543-8D9F-C7AFE6FF353A}" type="parTrans" cxnId="{96F61D48-E870-FB49-9164-40277E90CF3B}">
      <dgm:prSet/>
      <dgm:spPr/>
      <dgm:t>
        <a:bodyPr/>
        <a:lstStyle/>
        <a:p>
          <a:endParaRPr lang="zh-CN" altLang="en-US"/>
        </a:p>
      </dgm:t>
    </dgm:pt>
    <dgm:pt modelId="{E1566A37-2F1D-C24E-9166-2A109FADE5C2}" type="sibTrans" cxnId="{96F61D48-E870-FB49-9164-40277E90CF3B}">
      <dgm:prSet/>
      <dgm:spPr/>
      <dgm:t>
        <a:bodyPr/>
        <a:lstStyle/>
        <a:p>
          <a:endParaRPr lang="zh-CN" altLang="en-US"/>
        </a:p>
      </dgm:t>
    </dgm:pt>
    <dgm:pt modelId="{5FCCFBDF-07EA-904E-8AA0-2F447F6341AD}">
      <dgm:prSet custT="1"/>
      <dgm:spPr/>
      <dgm:t>
        <a:bodyPr/>
        <a:lstStyle/>
        <a:p>
          <a:r>
            <a:rPr kumimoji="1" lang="zh-CN" altLang="en-US" sz="2400" dirty="0"/>
            <a:t>可视化大屏</a:t>
          </a:r>
          <a:endParaRPr lang="zh-CN" altLang="en-US" sz="2400" dirty="0"/>
        </a:p>
      </dgm:t>
    </dgm:pt>
    <dgm:pt modelId="{E19ABFE5-C2E1-904F-9046-257B4974D747}" type="parTrans" cxnId="{BE8A69E2-0A78-214C-A70F-F1A1A3720422}">
      <dgm:prSet/>
      <dgm:spPr/>
      <dgm:t>
        <a:bodyPr/>
        <a:lstStyle/>
        <a:p>
          <a:endParaRPr lang="zh-CN" altLang="en-US"/>
        </a:p>
      </dgm:t>
    </dgm:pt>
    <dgm:pt modelId="{5DF0B419-FEF3-E44F-BC64-FE0E272CEC1A}" type="sibTrans" cxnId="{BE8A69E2-0A78-214C-A70F-F1A1A3720422}">
      <dgm:prSet/>
      <dgm:spPr/>
      <dgm:t>
        <a:bodyPr/>
        <a:lstStyle/>
        <a:p>
          <a:endParaRPr lang="zh-CN" altLang="en-US"/>
        </a:p>
      </dgm:t>
    </dgm:pt>
    <dgm:pt modelId="{62F7813B-4710-DA43-998D-1C4AC35D2CBB}" type="pres">
      <dgm:prSet presAssocID="{A0B9CA38-1087-3448-A023-980EF0A35262}" presName="Name0" presStyleCnt="0">
        <dgm:presLayoutVars>
          <dgm:chMax/>
          <dgm:chPref/>
          <dgm:dir/>
        </dgm:presLayoutVars>
      </dgm:prSet>
      <dgm:spPr/>
    </dgm:pt>
    <dgm:pt modelId="{106339D5-A596-694A-9308-DFBBA2B5630A}" type="pres">
      <dgm:prSet presAssocID="{48A25254-429A-0942-91F8-C91D89685D1B}" presName="composite" presStyleCnt="0">
        <dgm:presLayoutVars>
          <dgm:chMax val="1"/>
          <dgm:chPref val="1"/>
        </dgm:presLayoutVars>
      </dgm:prSet>
      <dgm:spPr/>
    </dgm:pt>
    <dgm:pt modelId="{BBF5DACA-D5A5-A244-81A6-8BBE6B1E1BB2}" type="pres">
      <dgm:prSet presAssocID="{48A25254-429A-0942-91F8-C91D89685D1B}" presName="Accent" presStyleLbl="trAlignAcc1" presStyleIdx="0" presStyleCnt="3">
        <dgm:presLayoutVars>
          <dgm:chMax val="0"/>
          <dgm:chPref val="0"/>
        </dgm:presLayoutVars>
      </dgm:prSet>
      <dgm:spPr/>
    </dgm:pt>
    <dgm:pt modelId="{CD90CC8E-0CF9-DC4F-AD13-018D70B7BC87}" type="pres">
      <dgm:prSet presAssocID="{48A25254-429A-0942-91F8-C91D89685D1B}" presName="Image" presStyleLbl="alignImgPlace1" presStyleIdx="0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</dgm:spPr>
    </dgm:pt>
    <dgm:pt modelId="{A67F8B1B-F4BE-8C4B-BE43-9FB73652B29D}" type="pres">
      <dgm:prSet presAssocID="{48A25254-429A-0942-91F8-C91D89685D1B}" presName="ChildComposite" presStyleCnt="0"/>
      <dgm:spPr/>
    </dgm:pt>
    <dgm:pt modelId="{86EA5BE2-9585-774E-9881-79F9D0A5CF43}" type="pres">
      <dgm:prSet presAssocID="{48A25254-429A-0942-91F8-C91D89685D1B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273F8820-D0CF-2443-AC4D-B2A07A4C09D0}" type="pres">
      <dgm:prSet presAssocID="{48A25254-429A-0942-91F8-C91D89685D1B}" presName="Parent" presStyleLbl="revTx" presStyleIdx="0" presStyleCnt="3">
        <dgm:presLayoutVars>
          <dgm:chMax val="1"/>
          <dgm:chPref val="0"/>
          <dgm:bulletEnabled val="1"/>
        </dgm:presLayoutVars>
      </dgm:prSet>
      <dgm:spPr/>
    </dgm:pt>
    <dgm:pt modelId="{DFD737C7-295A-4C41-BB1C-A73D3806CD9A}" type="pres">
      <dgm:prSet presAssocID="{6CC57B8D-EE3F-1347-8ADC-B8C32FC39887}" presName="sibTrans" presStyleCnt="0"/>
      <dgm:spPr/>
    </dgm:pt>
    <dgm:pt modelId="{55F94F9B-10E4-4946-8174-0C93405CF1A0}" type="pres">
      <dgm:prSet presAssocID="{AECC8C0F-7D3F-994C-A9B5-5198BA3AE005}" presName="composite" presStyleCnt="0">
        <dgm:presLayoutVars>
          <dgm:chMax val="1"/>
          <dgm:chPref val="1"/>
        </dgm:presLayoutVars>
      </dgm:prSet>
      <dgm:spPr/>
    </dgm:pt>
    <dgm:pt modelId="{DDE3D08D-5002-7A46-83CA-C7AEAB26E117}" type="pres">
      <dgm:prSet presAssocID="{AECC8C0F-7D3F-994C-A9B5-5198BA3AE005}" presName="Accent" presStyleLbl="trAlignAcc1" presStyleIdx="1" presStyleCnt="3">
        <dgm:presLayoutVars>
          <dgm:chMax val="0"/>
          <dgm:chPref val="0"/>
        </dgm:presLayoutVars>
      </dgm:prSet>
      <dgm:spPr/>
    </dgm:pt>
    <dgm:pt modelId="{FFE619CB-7467-E045-810E-A998F0450C0C}" type="pres">
      <dgm:prSet presAssocID="{AECC8C0F-7D3F-994C-A9B5-5198BA3AE005}" presName="Image" presStyleLbl="alignImgPlace1" presStyleIdx="1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</dgm:spPr>
    </dgm:pt>
    <dgm:pt modelId="{4F79950A-5627-6647-959E-D1739A60D674}" type="pres">
      <dgm:prSet presAssocID="{AECC8C0F-7D3F-994C-A9B5-5198BA3AE005}" presName="ChildComposite" presStyleCnt="0"/>
      <dgm:spPr/>
    </dgm:pt>
    <dgm:pt modelId="{6D00E78E-9F52-DD46-999D-046023FD5C0E}" type="pres">
      <dgm:prSet presAssocID="{AECC8C0F-7D3F-994C-A9B5-5198BA3AE005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185720BD-1222-D74E-9303-243088006C42}" type="pres">
      <dgm:prSet presAssocID="{AECC8C0F-7D3F-994C-A9B5-5198BA3AE005}" presName="Parent" presStyleLbl="revTx" presStyleIdx="1" presStyleCnt="3">
        <dgm:presLayoutVars>
          <dgm:chMax val="1"/>
          <dgm:chPref val="0"/>
          <dgm:bulletEnabled val="1"/>
        </dgm:presLayoutVars>
      </dgm:prSet>
      <dgm:spPr/>
    </dgm:pt>
    <dgm:pt modelId="{862B5348-A6F1-9048-AF8D-AA29091C7D10}" type="pres">
      <dgm:prSet presAssocID="{E1566A37-2F1D-C24E-9166-2A109FADE5C2}" presName="sibTrans" presStyleCnt="0"/>
      <dgm:spPr/>
    </dgm:pt>
    <dgm:pt modelId="{38C4678D-3D49-DE49-A053-160666A550DA}" type="pres">
      <dgm:prSet presAssocID="{5FCCFBDF-07EA-904E-8AA0-2F447F6341AD}" presName="composite" presStyleCnt="0">
        <dgm:presLayoutVars>
          <dgm:chMax val="1"/>
          <dgm:chPref val="1"/>
        </dgm:presLayoutVars>
      </dgm:prSet>
      <dgm:spPr/>
    </dgm:pt>
    <dgm:pt modelId="{64A802E7-E84A-8648-B521-CCD1E92AF920}" type="pres">
      <dgm:prSet presAssocID="{5FCCFBDF-07EA-904E-8AA0-2F447F6341AD}" presName="Accent" presStyleLbl="trAlignAcc1" presStyleIdx="2" presStyleCnt="3">
        <dgm:presLayoutVars>
          <dgm:chMax val="0"/>
          <dgm:chPref val="0"/>
        </dgm:presLayoutVars>
      </dgm:prSet>
      <dgm:spPr/>
    </dgm:pt>
    <dgm:pt modelId="{8304FDC2-EB1B-1646-97DB-2C28073C9FD8}" type="pres">
      <dgm:prSet presAssocID="{5FCCFBDF-07EA-904E-8AA0-2F447F6341AD}" presName="Image" presStyleLbl="alignImgPlace1" presStyleIdx="2" presStyleCnt="3">
        <dgm:presLayoutVars>
          <dgm:chMax val="0"/>
          <dgm:chPref val="0"/>
        </dgm:presLayoutVars>
      </dgm:prSet>
      <dgm:spPr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</dgm:spPr>
    </dgm:pt>
    <dgm:pt modelId="{E57FB8C2-5E70-EC49-BAFB-83F58A3E4F5C}" type="pres">
      <dgm:prSet presAssocID="{5FCCFBDF-07EA-904E-8AA0-2F447F6341AD}" presName="ChildComposite" presStyleCnt="0"/>
      <dgm:spPr/>
    </dgm:pt>
    <dgm:pt modelId="{A95FAB2E-B38A-7142-860F-B931E75FA4D7}" type="pres">
      <dgm:prSet presAssocID="{5FCCFBDF-07EA-904E-8AA0-2F447F6341AD}" presName="Child" presStyleLbl="node1" presStyleIdx="0" presStyleCnt="0">
        <dgm:presLayoutVars>
          <dgm:chMax val="0"/>
          <dgm:chPref val="0"/>
          <dgm:bulletEnabled val="1"/>
        </dgm:presLayoutVars>
      </dgm:prSet>
      <dgm:spPr/>
    </dgm:pt>
    <dgm:pt modelId="{6E634DB7-E5EB-564B-86B2-4DB453E0C2E7}" type="pres">
      <dgm:prSet presAssocID="{5FCCFBDF-07EA-904E-8AA0-2F447F6341AD}" presName="Parent" presStyleLbl="revTx" presStyleIdx="2" presStyleCnt="3">
        <dgm:presLayoutVars>
          <dgm:chMax val="1"/>
          <dgm:chPref val="0"/>
          <dgm:bulletEnabled val="1"/>
        </dgm:presLayoutVars>
      </dgm:prSet>
      <dgm:spPr/>
    </dgm:pt>
  </dgm:ptLst>
  <dgm:cxnLst>
    <dgm:cxn modelId="{64669E08-EDC3-544C-928E-D214EB80B146}" srcId="{A0B9CA38-1087-3448-A023-980EF0A35262}" destId="{48A25254-429A-0942-91F8-C91D89685D1B}" srcOrd="0" destOrd="0" parTransId="{5AB776F9-8631-E846-9B3B-5E53B24FB32B}" sibTransId="{6CC57B8D-EE3F-1347-8ADC-B8C32FC39887}"/>
    <dgm:cxn modelId="{A0FEC131-CD4E-6B40-A70A-04F42CE0B93E}" type="presOf" srcId="{48A25254-429A-0942-91F8-C91D89685D1B}" destId="{273F8820-D0CF-2443-AC4D-B2A07A4C09D0}" srcOrd="0" destOrd="0" presId="urn:microsoft.com/office/officeart/2008/layout/CaptionedPictures"/>
    <dgm:cxn modelId="{96F61D48-E870-FB49-9164-40277E90CF3B}" srcId="{A0B9CA38-1087-3448-A023-980EF0A35262}" destId="{AECC8C0F-7D3F-994C-A9B5-5198BA3AE005}" srcOrd="1" destOrd="0" parTransId="{7A4C8889-D20A-E543-8D9F-C7AFE6FF353A}" sibTransId="{E1566A37-2F1D-C24E-9166-2A109FADE5C2}"/>
    <dgm:cxn modelId="{1A0E726D-A0D1-4B4F-B978-851CBEE44B7D}" type="presOf" srcId="{AECC8C0F-7D3F-994C-A9B5-5198BA3AE005}" destId="{185720BD-1222-D74E-9303-243088006C42}" srcOrd="0" destOrd="0" presId="urn:microsoft.com/office/officeart/2008/layout/CaptionedPictures"/>
    <dgm:cxn modelId="{CD6B6877-68C6-4C49-AE11-580300E08B4E}" type="presOf" srcId="{5FCCFBDF-07EA-904E-8AA0-2F447F6341AD}" destId="{6E634DB7-E5EB-564B-86B2-4DB453E0C2E7}" srcOrd="0" destOrd="0" presId="urn:microsoft.com/office/officeart/2008/layout/CaptionedPictures"/>
    <dgm:cxn modelId="{3BF781DC-BACC-E34E-A17B-82F35B04697D}" type="presOf" srcId="{A0B9CA38-1087-3448-A023-980EF0A35262}" destId="{62F7813B-4710-DA43-998D-1C4AC35D2CBB}" srcOrd="0" destOrd="0" presId="urn:microsoft.com/office/officeart/2008/layout/CaptionedPictures"/>
    <dgm:cxn modelId="{BE8A69E2-0A78-214C-A70F-F1A1A3720422}" srcId="{A0B9CA38-1087-3448-A023-980EF0A35262}" destId="{5FCCFBDF-07EA-904E-8AA0-2F447F6341AD}" srcOrd="2" destOrd="0" parTransId="{E19ABFE5-C2E1-904F-9046-257B4974D747}" sibTransId="{5DF0B419-FEF3-E44F-BC64-FE0E272CEC1A}"/>
    <dgm:cxn modelId="{8EFF8A1B-548A-9840-85B2-961A23E945D0}" type="presParOf" srcId="{62F7813B-4710-DA43-998D-1C4AC35D2CBB}" destId="{106339D5-A596-694A-9308-DFBBA2B5630A}" srcOrd="0" destOrd="0" presId="urn:microsoft.com/office/officeart/2008/layout/CaptionedPictures"/>
    <dgm:cxn modelId="{4CBAA6C7-CE88-BE41-9F3B-98B7C0FBDF0F}" type="presParOf" srcId="{106339D5-A596-694A-9308-DFBBA2B5630A}" destId="{BBF5DACA-D5A5-A244-81A6-8BBE6B1E1BB2}" srcOrd="0" destOrd="0" presId="urn:microsoft.com/office/officeart/2008/layout/CaptionedPictures"/>
    <dgm:cxn modelId="{02830D77-E113-1048-B421-C34EA2F88BCA}" type="presParOf" srcId="{106339D5-A596-694A-9308-DFBBA2B5630A}" destId="{CD90CC8E-0CF9-DC4F-AD13-018D70B7BC87}" srcOrd="1" destOrd="0" presId="urn:microsoft.com/office/officeart/2008/layout/CaptionedPictures"/>
    <dgm:cxn modelId="{131BCDC2-FC58-4744-9D67-7034B87F28C8}" type="presParOf" srcId="{106339D5-A596-694A-9308-DFBBA2B5630A}" destId="{A67F8B1B-F4BE-8C4B-BE43-9FB73652B29D}" srcOrd="2" destOrd="0" presId="urn:microsoft.com/office/officeart/2008/layout/CaptionedPictures"/>
    <dgm:cxn modelId="{2650D627-6C41-C24D-B19A-2971A9AB9E6A}" type="presParOf" srcId="{A67F8B1B-F4BE-8C4B-BE43-9FB73652B29D}" destId="{86EA5BE2-9585-774E-9881-79F9D0A5CF43}" srcOrd="0" destOrd="0" presId="urn:microsoft.com/office/officeart/2008/layout/CaptionedPictures"/>
    <dgm:cxn modelId="{C15C1824-5610-7B4C-931F-11EA6B3F066A}" type="presParOf" srcId="{A67F8B1B-F4BE-8C4B-BE43-9FB73652B29D}" destId="{273F8820-D0CF-2443-AC4D-B2A07A4C09D0}" srcOrd="1" destOrd="0" presId="urn:microsoft.com/office/officeart/2008/layout/CaptionedPictures"/>
    <dgm:cxn modelId="{E0B2F08F-4466-4F47-A517-2198CF9AD037}" type="presParOf" srcId="{62F7813B-4710-DA43-998D-1C4AC35D2CBB}" destId="{DFD737C7-295A-4C41-BB1C-A73D3806CD9A}" srcOrd="1" destOrd="0" presId="urn:microsoft.com/office/officeart/2008/layout/CaptionedPictures"/>
    <dgm:cxn modelId="{AB60141B-9845-D144-8E38-6F705328BA8A}" type="presParOf" srcId="{62F7813B-4710-DA43-998D-1C4AC35D2CBB}" destId="{55F94F9B-10E4-4946-8174-0C93405CF1A0}" srcOrd="2" destOrd="0" presId="urn:microsoft.com/office/officeart/2008/layout/CaptionedPictures"/>
    <dgm:cxn modelId="{831679C5-21A3-DE45-A896-5CE4920707C0}" type="presParOf" srcId="{55F94F9B-10E4-4946-8174-0C93405CF1A0}" destId="{DDE3D08D-5002-7A46-83CA-C7AEAB26E117}" srcOrd="0" destOrd="0" presId="urn:microsoft.com/office/officeart/2008/layout/CaptionedPictures"/>
    <dgm:cxn modelId="{CD069A51-5090-AB48-ADD9-CD0ED65E443F}" type="presParOf" srcId="{55F94F9B-10E4-4946-8174-0C93405CF1A0}" destId="{FFE619CB-7467-E045-810E-A998F0450C0C}" srcOrd="1" destOrd="0" presId="urn:microsoft.com/office/officeart/2008/layout/CaptionedPictures"/>
    <dgm:cxn modelId="{7BADD600-8888-5D4E-B333-F2860F83E09E}" type="presParOf" srcId="{55F94F9B-10E4-4946-8174-0C93405CF1A0}" destId="{4F79950A-5627-6647-959E-D1739A60D674}" srcOrd="2" destOrd="0" presId="urn:microsoft.com/office/officeart/2008/layout/CaptionedPictures"/>
    <dgm:cxn modelId="{3DF181EF-1DC0-2941-95AE-780C7EE6D2C9}" type="presParOf" srcId="{4F79950A-5627-6647-959E-D1739A60D674}" destId="{6D00E78E-9F52-DD46-999D-046023FD5C0E}" srcOrd="0" destOrd="0" presId="urn:microsoft.com/office/officeart/2008/layout/CaptionedPictures"/>
    <dgm:cxn modelId="{1E0A4EAD-FD0C-1940-A9F0-F00428C07A5A}" type="presParOf" srcId="{4F79950A-5627-6647-959E-D1739A60D674}" destId="{185720BD-1222-D74E-9303-243088006C42}" srcOrd="1" destOrd="0" presId="urn:microsoft.com/office/officeart/2008/layout/CaptionedPictures"/>
    <dgm:cxn modelId="{DC493101-9F05-3D41-900B-DD312F0B47EB}" type="presParOf" srcId="{62F7813B-4710-DA43-998D-1C4AC35D2CBB}" destId="{862B5348-A6F1-9048-AF8D-AA29091C7D10}" srcOrd="3" destOrd="0" presId="urn:microsoft.com/office/officeart/2008/layout/CaptionedPictures"/>
    <dgm:cxn modelId="{E947548C-7CF4-BD40-A6F3-C948773F440A}" type="presParOf" srcId="{62F7813B-4710-DA43-998D-1C4AC35D2CBB}" destId="{38C4678D-3D49-DE49-A053-160666A550DA}" srcOrd="4" destOrd="0" presId="urn:microsoft.com/office/officeart/2008/layout/CaptionedPictures"/>
    <dgm:cxn modelId="{0985553F-DF00-9648-83BE-D3D65F71648A}" type="presParOf" srcId="{38C4678D-3D49-DE49-A053-160666A550DA}" destId="{64A802E7-E84A-8648-B521-CCD1E92AF920}" srcOrd="0" destOrd="0" presId="urn:microsoft.com/office/officeart/2008/layout/CaptionedPictures"/>
    <dgm:cxn modelId="{84C20767-3970-E248-885A-0B31B05D0EE3}" type="presParOf" srcId="{38C4678D-3D49-DE49-A053-160666A550DA}" destId="{8304FDC2-EB1B-1646-97DB-2C28073C9FD8}" srcOrd="1" destOrd="0" presId="urn:microsoft.com/office/officeart/2008/layout/CaptionedPictures"/>
    <dgm:cxn modelId="{F76D6DFB-F0C5-1B40-BAD2-E11A362A0230}" type="presParOf" srcId="{38C4678D-3D49-DE49-A053-160666A550DA}" destId="{E57FB8C2-5E70-EC49-BAFB-83F58A3E4F5C}" srcOrd="2" destOrd="0" presId="urn:microsoft.com/office/officeart/2008/layout/CaptionedPictures"/>
    <dgm:cxn modelId="{1D3F7678-6981-E34E-B036-BE6D93A02E53}" type="presParOf" srcId="{E57FB8C2-5E70-EC49-BAFB-83F58A3E4F5C}" destId="{A95FAB2E-B38A-7142-860F-B931E75FA4D7}" srcOrd="0" destOrd="0" presId="urn:microsoft.com/office/officeart/2008/layout/CaptionedPictures"/>
    <dgm:cxn modelId="{F20E5142-6E9A-A143-B73E-DC52D9676A6D}" type="presParOf" srcId="{E57FB8C2-5E70-EC49-BAFB-83F58A3E4F5C}" destId="{6E634DB7-E5EB-564B-86B2-4DB453E0C2E7}" srcOrd="1" destOrd="0" presId="urn:microsoft.com/office/officeart/2008/layout/CaptionedPictures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13B9DC5-12D5-244C-AE17-1BF6D1BA423B}" type="doc">
      <dgm:prSet loTypeId="urn:microsoft.com/office/officeart/2005/8/layout/process2" loCatId="list" qsTypeId="urn:microsoft.com/office/officeart/2005/8/quickstyle/simple1" qsCatId="simple" csTypeId="urn:microsoft.com/office/officeart/2005/8/colors/accent2_1" csCatId="accent2" phldr="1"/>
      <dgm:spPr/>
      <dgm:t>
        <a:bodyPr/>
        <a:lstStyle/>
        <a:p>
          <a:endParaRPr lang="zh-CN" altLang="en-US"/>
        </a:p>
      </dgm:t>
    </dgm:pt>
    <dgm:pt modelId="{4E689620-8116-8642-AB0B-9202EF204E88}">
      <dgm:prSet/>
      <dgm:spPr/>
      <dgm:t>
        <a:bodyPr/>
        <a:lstStyle/>
        <a:p>
          <a:r>
            <a:rPr lang="en-US" altLang="zh-CN" b="0" i="0" dirty="0"/>
            <a:t>1</a:t>
          </a:r>
          <a:r>
            <a:rPr lang="zh-CN" altLang="en-US" b="0" i="0" dirty="0"/>
            <a:t>、</a:t>
          </a:r>
          <a:r>
            <a:rPr lang="en-US" b="0" i="0" dirty="0"/>
            <a:t>Tableau</a:t>
          </a:r>
          <a:r>
            <a:rPr lang="zh-CN" b="0" i="0" dirty="0"/>
            <a:t>是三位斯坦福人 </a:t>
          </a:r>
          <a:r>
            <a:rPr lang="en-US" b="0" i="0" dirty="0"/>
            <a:t>Dr. Pat Hanrahan, Dr. Chris </a:t>
          </a:r>
          <a:r>
            <a:rPr lang="en-US" b="0" i="0" dirty="0" err="1"/>
            <a:t>Stotle</a:t>
          </a:r>
          <a:r>
            <a:rPr lang="en-US" b="0" i="0" dirty="0"/>
            <a:t>, Christian Chabot </a:t>
          </a:r>
          <a:r>
            <a:rPr lang="zh-CN" b="0" i="0" dirty="0"/>
            <a:t>在</a:t>
          </a:r>
          <a:r>
            <a:rPr lang="en-US" b="0" i="0" dirty="0"/>
            <a:t>2003</a:t>
          </a:r>
          <a:r>
            <a:rPr lang="zh-CN" b="0" i="0" dirty="0"/>
            <a:t>年成立的。</a:t>
          </a:r>
          <a:endParaRPr lang="zh-CN" dirty="0"/>
        </a:p>
      </dgm:t>
    </dgm:pt>
    <dgm:pt modelId="{DC9E3561-606E-3A4C-8047-16F646A1BF58}" type="parTrans" cxnId="{AD52A5C3-F14C-F248-AF08-C5A658518F18}">
      <dgm:prSet/>
      <dgm:spPr/>
      <dgm:t>
        <a:bodyPr/>
        <a:lstStyle/>
        <a:p>
          <a:endParaRPr lang="zh-CN" altLang="en-US"/>
        </a:p>
      </dgm:t>
    </dgm:pt>
    <dgm:pt modelId="{AF194133-98CD-4A45-8913-06EF38DB5B88}" type="sibTrans" cxnId="{AD52A5C3-F14C-F248-AF08-C5A658518F18}">
      <dgm:prSet/>
      <dgm:spPr/>
      <dgm:t>
        <a:bodyPr/>
        <a:lstStyle/>
        <a:p>
          <a:endParaRPr lang="zh-CN" altLang="en-US"/>
        </a:p>
      </dgm:t>
    </dgm:pt>
    <dgm:pt modelId="{B27E2851-83AE-5242-854F-39F11D19C317}">
      <dgm:prSet/>
      <dgm:spPr/>
      <dgm:t>
        <a:bodyPr/>
        <a:lstStyle/>
        <a:p>
          <a:r>
            <a:rPr lang="en-US" altLang="zh-CN" b="0" i="0" dirty="0"/>
            <a:t>2</a:t>
          </a:r>
          <a:r>
            <a:rPr lang="zh-CN" altLang="en-US" b="0" i="0" dirty="0"/>
            <a:t>、</a:t>
          </a:r>
          <a:r>
            <a:rPr lang="en-US" b="0" i="0" dirty="0"/>
            <a:t>2004</a:t>
          </a:r>
          <a:r>
            <a:rPr lang="zh-CN" b="0" i="0" dirty="0"/>
            <a:t>年</a:t>
          </a:r>
          <a:r>
            <a:rPr lang="en-US" b="0" i="0" dirty="0"/>
            <a:t>Tableau 1.0</a:t>
          </a:r>
          <a:r>
            <a:rPr lang="zh-CN" b="0" i="0" dirty="0"/>
            <a:t>的商用版发布。</a:t>
          </a:r>
          <a:endParaRPr lang="zh-CN" dirty="0"/>
        </a:p>
      </dgm:t>
    </dgm:pt>
    <dgm:pt modelId="{16B10947-ED58-DB44-895A-CA9782D8F4ED}" type="parTrans" cxnId="{907099E4-E35F-1B43-91A8-3C2112169B29}">
      <dgm:prSet/>
      <dgm:spPr/>
      <dgm:t>
        <a:bodyPr/>
        <a:lstStyle/>
        <a:p>
          <a:endParaRPr lang="zh-CN" altLang="en-US"/>
        </a:p>
      </dgm:t>
    </dgm:pt>
    <dgm:pt modelId="{2871F71C-7A9E-ED4E-9BB7-E4646A3FB8D0}" type="sibTrans" cxnId="{907099E4-E35F-1B43-91A8-3C2112169B29}">
      <dgm:prSet/>
      <dgm:spPr/>
      <dgm:t>
        <a:bodyPr/>
        <a:lstStyle/>
        <a:p>
          <a:endParaRPr lang="zh-CN" altLang="en-US"/>
        </a:p>
      </dgm:t>
    </dgm:pt>
    <dgm:pt modelId="{8241447A-6E8B-554A-A5EC-52F2F4DE71CA}">
      <dgm:prSet/>
      <dgm:spPr/>
      <dgm:t>
        <a:bodyPr/>
        <a:lstStyle/>
        <a:p>
          <a:r>
            <a:rPr lang="en-US" altLang="zh-CN" b="0" i="0" dirty="0"/>
            <a:t>3</a:t>
          </a:r>
          <a:r>
            <a:rPr lang="zh-CN" altLang="en-US" b="0" i="0" dirty="0"/>
            <a:t>、</a:t>
          </a:r>
          <a:r>
            <a:rPr lang="en-US" b="0" i="0" dirty="0"/>
            <a:t>Tableau</a:t>
          </a:r>
          <a:r>
            <a:rPr lang="zh-CN" b="0" i="0" dirty="0"/>
            <a:t> </a:t>
          </a:r>
          <a:r>
            <a:rPr lang="en-US" b="0" i="0" dirty="0"/>
            <a:t>Desktop</a:t>
          </a:r>
          <a:r>
            <a:rPr lang="zh-CN" b="0" i="0" dirty="0"/>
            <a:t>已经于</a:t>
          </a:r>
          <a:r>
            <a:rPr lang="en-US" b="0" i="0" dirty="0"/>
            <a:t>2021</a:t>
          </a:r>
          <a:r>
            <a:rPr lang="zh-CN" b="0" i="0" dirty="0"/>
            <a:t>年</a:t>
          </a:r>
          <a:r>
            <a:rPr lang="en-US" b="0" i="0" dirty="0"/>
            <a:t>4</a:t>
          </a:r>
          <a:r>
            <a:rPr lang="zh-CN" b="0" i="0" dirty="0"/>
            <a:t>月</a:t>
          </a:r>
          <a:r>
            <a:rPr lang="en-US" b="0" i="0" dirty="0"/>
            <a:t>10</a:t>
          </a:r>
          <a:r>
            <a:rPr lang="zh-CN" b="0" i="0" dirty="0"/>
            <a:t>日更新至</a:t>
          </a:r>
          <a:r>
            <a:rPr lang="en-US" b="0" i="0" dirty="0"/>
            <a:t>2021.1</a:t>
          </a:r>
          <a:r>
            <a:rPr lang="zh-CN" b="0" i="0" dirty="0"/>
            <a:t>版本</a:t>
          </a:r>
          <a:endParaRPr lang="zh-CN" dirty="0"/>
        </a:p>
      </dgm:t>
    </dgm:pt>
    <dgm:pt modelId="{913E3C2B-45E0-5F4A-9338-FC32627B4022}" type="parTrans" cxnId="{68DA0826-136B-F748-965A-7E3C5C7278A5}">
      <dgm:prSet/>
      <dgm:spPr/>
      <dgm:t>
        <a:bodyPr/>
        <a:lstStyle/>
        <a:p>
          <a:endParaRPr lang="zh-CN" altLang="en-US"/>
        </a:p>
      </dgm:t>
    </dgm:pt>
    <dgm:pt modelId="{6E0E443C-9BA9-3D4B-82E3-7C45A1C4F8ED}" type="sibTrans" cxnId="{68DA0826-136B-F748-965A-7E3C5C7278A5}">
      <dgm:prSet/>
      <dgm:spPr/>
      <dgm:t>
        <a:bodyPr/>
        <a:lstStyle/>
        <a:p>
          <a:endParaRPr lang="zh-CN" altLang="en-US"/>
        </a:p>
      </dgm:t>
    </dgm:pt>
    <dgm:pt modelId="{5E74298F-456E-2D46-9337-3CF61EC7F2A6}">
      <dgm:prSet/>
      <dgm:spPr/>
      <dgm:t>
        <a:bodyPr/>
        <a:lstStyle/>
        <a:p>
          <a:r>
            <a:rPr lang="en-US" altLang="zh-CN" b="1" i="0" dirty="0">
              <a:solidFill>
                <a:schemeClr val="accent2"/>
              </a:solidFill>
            </a:rPr>
            <a:t>4</a:t>
          </a:r>
          <a:r>
            <a:rPr lang="zh-CN" altLang="en-US" b="1" i="0" dirty="0">
              <a:solidFill>
                <a:schemeClr val="accent2"/>
              </a:solidFill>
            </a:rPr>
            <a:t>、</a:t>
          </a:r>
          <a:r>
            <a:rPr lang="zh-CN" b="1" i="0" dirty="0">
              <a:solidFill>
                <a:schemeClr val="accent2"/>
              </a:solidFill>
            </a:rPr>
            <a:t>当前授课使用版本是</a:t>
          </a:r>
          <a:r>
            <a:rPr lang="en-US" b="1" i="0" dirty="0">
              <a:solidFill>
                <a:schemeClr val="accent2"/>
              </a:solidFill>
            </a:rPr>
            <a:t>Tableau Desktop 2021.1.1</a:t>
          </a:r>
          <a:r>
            <a:rPr lang="zh-CN" b="1" i="0" dirty="0">
              <a:solidFill>
                <a:schemeClr val="accent2"/>
              </a:solidFill>
            </a:rPr>
            <a:t>。</a:t>
          </a:r>
          <a:endParaRPr lang="zh-CN" dirty="0">
            <a:solidFill>
              <a:schemeClr val="accent2"/>
            </a:solidFill>
          </a:endParaRPr>
        </a:p>
      </dgm:t>
    </dgm:pt>
    <dgm:pt modelId="{7AD71DA3-1F22-3242-8B94-67B962D919CA}" type="parTrans" cxnId="{D2207929-6FFE-DE45-8B6F-827822C92F5B}">
      <dgm:prSet/>
      <dgm:spPr/>
      <dgm:t>
        <a:bodyPr/>
        <a:lstStyle/>
        <a:p>
          <a:endParaRPr lang="zh-CN" altLang="en-US"/>
        </a:p>
      </dgm:t>
    </dgm:pt>
    <dgm:pt modelId="{2CEE3A10-3797-FF4B-9FB1-96B1ADF7A862}" type="sibTrans" cxnId="{D2207929-6FFE-DE45-8B6F-827822C92F5B}">
      <dgm:prSet/>
      <dgm:spPr/>
      <dgm:t>
        <a:bodyPr/>
        <a:lstStyle/>
        <a:p>
          <a:endParaRPr lang="zh-CN" altLang="en-US"/>
        </a:p>
      </dgm:t>
    </dgm:pt>
    <dgm:pt modelId="{349602A9-6CE6-8A4A-86CF-7FD54C579236}" type="pres">
      <dgm:prSet presAssocID="{C13B9DC5-12D5-244C-AE17-1BF6D1BA423B}" presName="linearFlow" presStyleCnt="0">
        <dgm:presLayoutVars>
          <dgm:resizeHandles val="exact"/>
        </dgm:presLayoutVars>
      </dgm:prSet>
      <dgm:spPr/>
    </dgm:pt>
    <dgm:pt modelId="{C2B8FD57-BFF2-1140-BE02-0C6A7F79F802}" type="pres">
      <dgm:prSet presAssocID="{4E689620-8116-8642-AB0B-9202EF204E88}" presName="node" presStyleLbl="node1" presStyleIdx="0" presStyleCnt="4" custScaleX="198740">
        <dgm:presLayoutVars>
          <dgm:bulletEnabled val="1"/>
        </dgm:presLayoutVars>
      </dgm:prSet>
      <dgm:spPr/>
    </dgm:pt>
    <dgm:pt modelId="{8284B2E9-4929-1347-BE8A-C9990249D0E3}" type="pres">
      <dgm:prSet presAssocID="{AF194133-98CD-4A45-8913-06EF38DB5B88}" presName="sibTrans" presStyleLbl="sibTrans2D1" presStyleIdx="0" presStyleCnt="3"/>
      <dgm:spPr/>
    </dgm:pt>
    <dgm:pt modelId="{66915484-9795-9B4E-98E1-3F8573F7D961}" type="pres">
      <dgm:prSet presAssocID="{AF194133-98CD-4A45-8913-06EF38DB5B88}" presName="connectorText" presStyleLbl="sibTrans2D1" presStyleIdx="0" presStyleCnt="3"/>
      <dgm:spPr/>
    </dgm:pt>
    <dgm:pt modelId="{FFAE9652-6344-7A40-9C0D-2358E460D30B}" type="pres">
      <dgm:prSet presAssocID="{B27E2851-83AE-5242-854F-39F11D19C317}" presName="node" presStyleLbl="node1" presStyleIdx="1" presStyleCnt="4" custScaleX="198740">
        <dgm:presLayoutVars>
          <dgm:bulletEnabled val="1"/>
        </dgm:presLayoutVars>
      </dgm:prSet>
      <dgm:spPr/>
    </dgm:pt>
    <dgm:pt modelId="{66D9FF91-36C0-FE49-BA61-1C12F7638BCC}" type="pres">
      <dgm:prSet presAssocID="{2871F71C-7A9E-ED4E-9BB7-E4646A3FB8D0}" presName="sibTrans" presStyleLbl="sibTrans2D1" presStyleIdx="1" presStyleCnt="3"/>
      <dgm:spPr/>
    </dgm:pt>
    <dgm:pt modelId="{6FF79B3A-5145-2947-8794-17E9560B8144}" type="pres">
      <dgm:prSet presAssocID="{2871F71C-7A9E-ED4E-9BB7-E4646A3FB8D0}" presName="connectorText" presStyleLbl="sibTrans2D1" presStyleIdx="1" presStyleCnt="3"/>
      <dgm:spPr/>
    </dgm:pt>
    <dgm:pt modelId="{03F69B2E-3AC3-5A48-A339-C66B495F9FEC}" type="pres">
      <dgm:prSet presAssocID="{8241447A-6E8B-554A-A5EC-52F2F4DE71CA}" presName="node" presStyleLbl="node1" presStyleIdx="2" presStyleCnt="4" custScaleX="198740">
        <dgm:presLayoutVars>
          <dgm:bulletEnabled val="1"/>
        </dgm:presLayoutVars>
      </dgm:prSet>
      <dgm:spPr/>
    </dgm:pt>
    <dgm:pt modelId="{0E3F3733-FB3B-754D-AA3F-6E0B3C734136}" type="pres">
      <dgm:prSet presAssocID="{6E0E443C-9BA9-3D4B-82E3-7C45A1C4F8ED}" presName="sibTrans" presStyleLbl="sibTrans2D1" presStyleIdx="2" presStyleCnt="3"/>
      <dgm:spPr/>
    </dgm:pt>
    <dgm:pt modelId="{DC9427D2-E308-D240-8039-F50F68BE86B5}" type="pres">
      <dgm:prSet presAssocID="{6E0E443C-9BA9-3D4B-82E3-7C45A1C4F8ED}" presName="connectorText" presStyleLbl="sibTrans2D1" presStyleIdx="2" presStyleCnt="3"/>
      <dgm:spPr/>
    </dgm:pt>
    <dgm:pt modelId="{6D4F284C-D6E1-294C-8060-6B37F4FE91DB}" type="pres">
      <dgm:prSet presAssocID="{5E74298F-456E-2D46-9337-3CF61EC7F2A6}" presName="node" presStyleLbl="node1" presStyleIdx="3" presStyleCnt="4" custScaleX="198740">
        <dgm:presLayoutVars>
          <dgm:bulletEnabled val="1"/>
        </dgm:presLayoutVars>
      </dgm:prSet>
      <dgm:spPr/>
    </dgm:pt>
  </dgm:ptLst>
  <dgm:cxnLst>
    <dgm:cxn modelId="{A2F05016-747D-AF4B-884D-8AB75AA51846}" type="presOf" srcId="{8241447A-6E8B-554A-A5EC-52F2F4DE71CA}" destId="{03F69B2E-3AC3-5A48-A339-C66B495F9FEC}" srcOrd="0" destOrd="0" presId="urn:microsoft.com/office/officeart/2005/8/layout/process2"/>
    <dgm:cxn modelId="{68DA0826-136B-F748-965A-7E3C5C7278A5}" srcId="{C13B9DC5-12D5-244C-AE17-1BF6D1BA423B}" destId="{8241447A-6E8B-554A-A5EC-52F2F4DE71CA}" srcOrd="2" destOrd="0" parTransId="{913E3C2B-45E0-5F4A-9338-FC32627B4022}" sibTransId="{6E0E443C-9BA9-3D4B-82E3-7C45A1C4F8ED}"/>
    <dgm:cxn modelId="{D2207929-6FFE-DE45-8B6F-827822C92F5B}" srcId="{C13B9DC5-12D5-244C-AE17-1BF6D1BA423B}" destId="{5E74298F-456E-2D46-9337-3CF61EC7F2A6}" srcOrd="3" destOrd="0" parTransId="{7AD71DA3-1F22-3242-8B94-67B962D919CA}" sibTransId="{2CEE3A10-3797-FF4B-9FB1-96B1ADF7A862}"/>
    <dgm:cxn modelId="{BCEF8B2F-6223-794D-8340-34473EE84678}" type="presOf" srcId="{6E0E443C-9BA9-3D4B-82E3-7C45A1C4F8ED}" destId="{DC9427D2-E308-D240-8039-F50F68BE86B5}" srcOrd="1" destOrd="0" presId="urn:microsoft.com/office/officeart/2005/8/layout/process2"/>
    <dgm:cxn modelId="{0654AA42-37F0-5542-9CDB-F7758A419C51}" type="presOf" srcId="{2871F71C-7A9E-ED4E-9BB7-E4646A3FB8D0}" destId="{6FF79B3A-5145-2947-8794-17E9560B8144}" srcOrd="1" destOrd="0" presId="urn:microsoft.com/office/officeart/2005/8/layout/process2"/>
    <dgm:cxn modelId="{89ACE44A-7BE0-C748-B1D7-3C0EA517A36B}" type="presOf" srcId="{2871F71C-7A9E-ED4E-9BB7-E4646A3FB8D0}" destId="{66D9FF91-36C0-FE49-BA61-1C12F7638BCC}" srcOrd="0" destOrd="0" presId="urn:microsoft.com/office/officeart/2005/8/layout/process2"/>
    <dgm:cxn modelId="{D3E1318B-9385-CB4E-A980-9BD886D6F291}" type="presOf" srcId="{5E74298F-456E-2D46-9337-3CF61EC7F2A6}" destId="{6D4F284C-D6E1-294C-8060-6B37F4FE91DB}" srcOrd="0" destOrd="0" presId="urn:microsoft.com/office/officeart/2005/8/layout/process2"/>
    <dgm:cxn modelId="{9C9F1CAB-4431-E54C-8FC5-8F9C4F94FBED}" type="presOf" srcId="{B27E2851-83AE-5242-854F-39F11D19C317}" destId="{FFAE9652-6344-7A40-9C0D-2358E460D30B}" srcOrd="0" destOrd="0" presId="urn:microsoft.com/office/officeart/2005/8/layout/process2"/>
    <dgm:cxn modelId="{30751DB4-E8DF-074A-880D-E05716547C93}" type="presOf" srcId="{AF194133-98CD-4A45-8913-06EF38DB5B88}" destId="{8284B2E9-4929-1347-BE8A-C9990249D0E3}" srcOrd="0" destOrd="0" presId="urn:microsoft.com/office/officeart/2005/8/layout/process2"/>
    <dgm:cxn modelId="{AD52A5C3-F14C-F248-AF08-C5A658518F18}" srcId="{C13B9DC5-12D5-244C-AE17-1BF6D1BA423B}" destId="{4E689620-8116-8642-AB0B-9202EF204E88}" srcOrd="0" destOrd="0" parTransId="{DC9E3561-606E-3A4C-8047-16F646A1BF58}" sibTransId="{AF194133-98CD-4A45-8913-06EF38DB5B88}"/>
    <dgm:cxn modelId="{372B61D4-B9E0-C647-8F0C-22697082679F}" type="presOf" srcId="{AF194133-98CD-4A45-8913-06EF38DB5B88}" destId="{66915484-9795-9B4E-98E1-3F8573F7D961}" srcOrd="1" destOrd="0" presId="urn:microsoft.com/office/officeart/2005/8/layout/process2"/>
    <dgm:cxn modelId="{907099E4-E35F-1B43-91A8-3C2112169B29}" srcId="{C13B9DC5-12D5-244C-AE17-1BF6D1BA423B}" destId="{B27E2851-83AE-5242-854F-39F11D19C317}" srcOrd="1" destOrd="0" parTransId="{16B10947-ED58-DB44-895A-CA9782D8F4ED}" sibTransId="{2871F71C-7A9E-ED4E-9BB7-E4646A3FB8D0}"/>
    <dgm:cxn modelId="{5039BFE4-077B-C749-98B3-A5F188538823}" type="presOf" srcId="{6E0E443C-9BA9-3D4B-82E3-7C45A1C4F8ED}" destId="{0E3F3733-FB3B-754D-AA3F-6E0B3C734136}" srcOrd="0" destOrd="0" presId="urn:microsoft.com/office/officeart/2005/8/layout/process2"/>
    <dgm:cxn modelId="{21C434EF-36A3-FA43-9A2A-FEA503AD0F19}" type="presOf" srcId="{C13B9DC5-12D5-244C-AE17-1BF6D1BA423B}" destId="{349602A9-6CE6-8A4A-86CF-7FD54C579236}" srcOrd="0" destOrd="0" presId="urn:microsoft.com/office/officeart/2005/8/layout/process2"/>
    <dgm:cxn modelId="{4EA70CF4-908B-A344-8270-E718D3806096}" type="presOf" srcId="{4E689620-8116-8642-AB0B-9202EF204E88}" destId="{C2B8FD57-BFF2-1140-BE02-0C6A7F79F802}" srcOrd="0" destOrd="0" presId="urn:microsoft.com/office/officeart/2005/8/layout/process2"/>
    <dgm:cxn modelId="{CBDCF8F4-4F44-2544-87D1-2F427074BF9A}" type="presParOf" srcId="{349602A9-6CE6-8A4A-86CF-7FD54C579236}" destId="{C2B8FD57-BFF2-1140-BE02-0C6A7F79F802}" srcOrd="0" destOrd="0" presId="urn:microsoft.com/office/officeart/2005/8/layout/process2"/>
    <dgm:cxn modelId="{BAB8DD81-50D1-9743-A0DB-C50BFF786F6D}" type="presParOf" srcId="{349602A9-6CE6-8A4A-86CF-7FD54C579236}" destId="{8284B2E9-4929-1347-BE8A-C9990249D0E3}" srcOrd="1" destOrd="0" presId="urn:microsoft.com/office/officeart/2005/8/layout/process2"/>
    <dgm:cxn modelId="{0D02D3CE-1E3D-8A45-A3FA-67F6CE365838}" type="presParOf" srcId="{8284B2E9-4929-1347-BE8A-C9990249D0E3}" destId="{66915484-9795-9B4E-98E1-3F8573F7D961}" srcOrd="0" destOrd="0" presId="urn:microsoft.com/office/officeart/2005/8/layout/process2"/>
    <dgm:cxn modelId="{C532E27B-2FD4-D14F-97FE-08C5C2BBF888}" type="presParOf" srcId="{349602A9-6CE6-8A4A-86CF-7FD54C579236}" destId="{FFAE9652-6344-7A40-9C0D-2358E460D30B}" srcOrd="2" destOrd="0" presId="urn:microsoft.com/office/officeart/2005/8/layout/process2"/>
    <dgm:cxn modelId="{554D6E11-4548-7E49-8575-6D783736BEC1}" type="presParOf" srcId="{349602A9-6CE6-8A4A-86CF-7FD54C579236}" destId="{66D9FF91-36C0-FE49-BA61-1C12F7638BCC}" srcOrd="3" destOrd="0" presId="urn:microsoft.com/office/officeart/2005/8/layout/process2"/>
    <dgm:cxn modelId="{866D3C6B-7F44-D14E-B4B0-C210564EF843}" type="presParOf" srcId="{66D9FF91-36C0-FE49-BA61-1C12F7638BCC}" destId="{6FF79B3A-5145-2947-8794-17E9560B8144}" srcOrd="0" destOrd="0" presId="urn:microsoft.com/office/officeart/2005/8/layout/process2"/>
    <dgm:cxn modelId="{1AAEDC87-36EF-4C49-B2B8-13015A9B4735}" type="presParOf" srcId="{349602A9-6CE6-8A4A-86CF-7FD54C579236}" destId="{03F69B2E-3AC3-5A48-A339-C66B495F9FEC}" srcOrd="4" destOrd="0" presId="urn:microsoft.com/office/officeart/2005/8/layout/process2"/>
    <dgm:cxn modelId="{D8E52971-3BBC-AC49-9B09-9FCD7CCED87D}" type="presParOf" srcId="{349602A9-6CE6-8A4A-86CF-7FD54C579236}" destId="{0E3F3733-FB3B-754D-AA3F-6E0B3C734136}" srcOrd="5" destOrd="0" presId="urn:microsoft.com/office/officeart/2005/8/layout/process2"/>
    <dgm:cxn modelId="{1EAE8BC1-47A1-6945-BFEE-3CF96DF5CC31}" type="presParOf" srcId="{0E3F3733-FB3B-754D-AA3F-6E0B3C734136}" destId="{DC9427D2-E308-D240-8039-F50F68BE86B5}" srcOrd="0" destOrd="0" presId="urn:microsoft.com/office/officeart/2005/8/layout/process2"/>
    <dgm:cxn modelId="{6ABFF8B0-E3C1-9245-AEDF-9616920AE9CF}" type="presParOf" srcId="{349602A9-6CE6-8A4A-86CF-7FD54C579236}" destId="{6D4F284C-D6E1-294C-8060-6B37F4FE91DB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952414-7BD9-6648-A28A-6CDAA4361B0B}">
      <dsp:nvSpPr>
        <dsp:cNvPr id="0" name=""/>
        <dsp:cNvSpPr/>
      </dsp:nvSpPr>
      <dsp:spPr>
        <a:xfrm>
          <a:off x="0" y="435816"/>
          <a:ext cx="3076773" cy="18460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1.</a:t>
          </a:r>
          <a:r>
            <a:rPr lang="zh-CN" altLang="en-US" sz="2800" kern="1200" dirty="0"/>
            <a:t> </a:t>
          </a:r>
          <a:r>
            <a:rPr lang="zh-CN" sz="2800" kern="1200" dirty="0"/>
            <a:t>数据可视化</a:t>
          </a:r>
        </a:p>
      </dsp:txBody>
      <dsp:txXfrm>
        <a:off x="0" y="435816"/>
        <a:ext cx="3076773" cy="1846064"/>
      </dsp:txXfrm>
    </dsp:sp>
    <dsp:sp modelId="{DB754090-3159-6242-9060-F4B11921BCD2}">
      <dsp:nvSpPr>
        <dsp:cNvPr id="0" name=""/>
        <dsp:cNvSpPr/>
      </dsp:nvSpPr>
      <dsp:spPr>
        <a:xfrm>
          <a:off x="3384450" y="435816"/>
          <a:ext cx="3076773" cy="18460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2.</a:t>
          </a:r>
          <a:r>
            <a:rPr lang="zh-CN" altLang="en-US" sz="2800" kern="1200" dirty="0"/>
            <a:t> </a:t>
          </a:r>
          <a:r>
            <a:rPr lang="zh-CN" sz="2800" kern="1200" dirty="0"/>
            <a:t>快速创建交互式可视化</a:t>
          </a:r>
        </a:p>
      </dsp:txBody>
      <dsp:txXfrm>
        <a:off x="3384450" y="435816"/>
        <a:ext cx="3076773" cy="1846064"/>
      </dsp:txXfrm>
    </dsp:sp>
    <dsp:sp modelId="{D4CA121E-6C81-7044-9EC5-BEC86415A893}">
      <dsp:nvSpPr>
        <dsp:cNvPr id="0" name=""/>
        <dsp:cNvSpPr/>
      </dsp:nvSpPr>
      <dsp:spPr>
        <a:xfrm>
          <a:off x="6768901" y="435816"/>
          <a:ext cx="3076773" cy="18460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3.</a:t>
          </a:r>
          <a:r>
            <a:rPr lang="zh-CN" altLang="en-US" sz="2800" kern="1200" dirty="0"/>
            <a:t> </a:t>
          </a:r>
          <a:r>
            <a:rPr lang="zh-CN" sz="2800" kern="1200" dirty="0"/>
            <a:t>易于实现</a:t>
          </a:r>
        </a:p>
      </dsp:txBody>
      <dsp:txXfrm>
        <a:off x="6768901" y="435816"/>
        <a:ext cx="3076773" cy="1846064"/>
      </dsp:txXfrm>
    </dsp:sp>
    <dsp:sp modelId="{742E88FF-9D6D-B549-881D-67F667402D7D}">
      <dsp:nvSpPr>
        <dsp:cNvPr id="0" name=""/>
        <dsp:cNvSpPr/>
      </dsp:nvSpPr>
      <dsp:spPr>
        <a:xfrm>
          <a:off x="0" y="2589558"/>
          <a:ext cx="3076773" cy="18460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4.</a:t>
          </a:r>
          <a:r>
            <a:rPr lang="zh-CN" altLang="en-US" sz="2800" kern="1200" dirty="0"/>
            <a:t> </a:t>
          </a:r>
          <a:r>
            <a:rPr lang="en-US" sz="2800" kern="1200" dirty="0"/>
            <a:t>Tableau</a:t>
          </a:r>
          <a:r>
            <a:rPr lang="zh-CN" sz="2800" kern="1200" dirty="0"/>
            <a:t>可以处理大量数据</a:t>
          </a:r>
        </a:p>
      </dsp:txBody>
      <dsp:txXfrm>
        <a:off x="0" y="2589558"/>
        <a:ext cx="3076773" cy="1846064"/>
      </dsp:txXfrm>
    </dsp:sp>
    <dsp:sp modelId="{F15F8393-1EF0-4946-B8E6-85592D84B777}">
      <dsp:nvSpPr>
        <dsp:cNvPr id="0" name=""/>
        <dsp:cNvSpPr/>
      </dsp:nvSpPr>
      <dsp:spPr>
        <a:xfrm>
          <a:off x="3384450" y="2589558"/>
          <a:ext cx="3076773" cy="18460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5.</a:t>
          </a:r>
          <a:r>
            <a:rPr lang="zh-CN" altLang="en-US" sz="2800" kern="1200" dirty="0"/>
            <a:t> </a:t>
          </a:r>
          <a:r>
            <a:rPr lang="zh-CN" sz="2800" kern="1200" dirty="0"/>
            <a:t>在</a:t>
          </a:r>
          <a:r>
            <a:rPr lang="en-US" sz="2800" kern="1200" dirty="0"/>
            <a:t>Tableau</a:t>
          </a:r>
          <a:r>
            <a:rPr lang="zh-CN" sz="2800" kern="1200" dirty="0"/>
            <a:t>中使用其他脚本语言</a:t>
          </a:r>
        </a:p>
      </dsp:txBody>
      <dsp:txXfrm>
        <a:off x="3384450" y="2589558"/>
        <a:ext cx="3076773" cy="1846064"/>
      </dsp:txXfrm>
    </dsp:sp>
    <dsp:sp modelId="{95C559B7-2F81-0C41-8E47-5B4C64035672}">
      <dsp:nvSpPr>
        <dsp:cNvPr id="0" name=""/>
        <dsp:cNvSpPr/>
      </dsp:nvSpPr>
      <dsp:spPr>
        <a:xfrm>
          <a:off x="6768901" y="2589558"/>
          <a:ext cx="3076773" cy="184606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2800" kern="1200" dirty="0"/>
            <a:t>6.</a:t>
          </a:r>
          <a:r>
            <a:rPr lang="zh-CN" altLang="en-US" sz="2800" kern="1200" dirty="0"/>
            <a:t> </a:t>
          </a:r>
          <a:r>
            <a:rPr lang="zh-CN" sz="2800" kern="1200" dirty="0"/>
            <a:t>移动支持和响应式仪表板</a:t>
          </a:r>
        </a:p>
      </dsp:txBody>
      <dsp:txXfrm>
        <a:off x="6768901" y="2589558"/>
        <a:ext cx="3076773" cy="18460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F5DACA-D5A5-A244-81A6-8BBE6B1E1BB2}">
      <dsp:nvSpPr>
        <dsp:cNvPr id="0" name=""/>
        <dsp:cNvSpPr/>
      </dsp:nvSpPr>
      <dsp:spPr>
        <a:xfrm>
          <a:off x="1502" y="1317212"/>
          <a:ext cx="3464727" cy="407615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D90CC8E-0CF9-DC4F-AD13-018D70B7BC87}">
      <dsp:nvSpPr>
        <dsp:cNvPr id="0" name=""/>
        <dsp:cNvSpPr/>
      </dsp:nvSpPr>
      <dsp:spPr>
        <a:xfrm>
          <a:off x="174738" y="1480258"/>
          <a:ext cx="3118254" cy="2649497"/>
        </a:xfrm>
        <a:prstGeom prst="rect">
          <a:avLst/>
        </a:prstGeom>
        <a:blipFill rotWithShape="1"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4000" r="-4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3F8820-D0CF-2443-AC4D-B2A07A4C09D0}">
      <dsp:nvSpPr>
        <dsp:cNvPr id="0" name=""/>
        <dsp:cNvSpPr/>
      </dsp:nvSpPr>
      <dsp:spPr>
        <a:xfrm>
          <a:off x="174738" y="4129756"/>
          <a:ext cx="3118254" cy="110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kern="1200" dirty="0"/>
            <a:t>看板</a:t>
          </a:r>
          <a:endParaRPr lang="zh-CN" altLang="en-US" sz="2400" kern="1200" dirty="0"/>
        </a:p>
      </dsp:txBody>
      <dsp:txXfrm>
        <a:off x="174738" y="4129756"/>
        <a:ext cx="3118254" cy="1100560"/>
      </dsp:txXfrm>
    </dsp:sp>
    <dsp:sp modelId="{DDE3D08D-5002-7A46-83CA-C7AEAB26E117}">
      <dsp:nvSpPr>
        <dsp:cNvPr id="0" name=""/>
        <dsp:cNvSpPr/>
      </dsp:nvSpPr>
      <dsp:spPr>
        <a:xfrm>
          <a:off x="4185110" y="1317212"/>
          <a:ext cx="3464727" cy="407615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FE619CB-7467-E045-810E-A998F0450C0C}">
      <dsp:nvSpPr>
        <dsp:cNvPr id="0" name=""/>
        <dsp:cNvSpPr/>
      </dsp:nvSpPr>
      <dsp:spPr>
        <a:xfrm>
          <a:off x="4358347" y="1480258"/>
          <a:ext cx="3118254" cy="2649497"/>
        </a:xfrm>
        <a:prstGeom prst="rect">
          <a:avLst/>
        </a:prstGeom>
        <a:blipFill rotWithShape="1"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8000" r="-8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85720BD-1222-D74E-9303-243088006C42}">
      <dsp:nvSpPr>
        <dsp:cNvPr id="0" name=""/>
        <dsp:cNvSpPr/>
      </dsp:nvSpPr>
      <dsp:spPr>
        <a:xfrm>
          <a:off x="4358347" y="4129756"/>
          <a:ext cx="3118254" cy="110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kern="1200" dirty="0"/>
            <a:t>仪表板</a:t>
          </a:r>
          <a:endParaRPr lang="zh-CN" altLang="en-US" sz="2400" kern="1200" dirty="0"/>
        </a:p>
      </dsp:txBody>
      <dsp:txXfrm>
        <a:off x="4358347" y="4129756"/>
        <a:ext cx="3118254" cy="1100560"/>
      </dsp:txXfrm>
    </dsp:sp>
    <dsp:sp modelId="{64A802E7-E84A-8648-B521-CCD1E92AF920}">
      <dsp:nvSpPr>
        <dsp:cNvPr id="0" name=""/>
        <dsp:cNvSpPr/>
      </dsp:nvSpPr>
      <dsp:spPr>
        <a:xfrm>
          <a:off x="8368718" y="1317212"/>
          <a:ext cx="3464727" cy="4076150"/>
        </a:xfrm>
        <a:prstGeom prst="rect">
          <a:avLst/>
        </a:prstGeom>
        <a:solidFill>
          <a:schemeClr val="lt1">
            <a:alpha val="55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304FDC2-EB1B-1646-97DB-2C28073C9FD8}">
      <dsp:nvSpPr>
        <dsp:cNvPr id="0" name=""/>
        <dsp:cNvSpPr/>
      </dsp:nvSpPr>
      <dsp:spPr>
        <a:xfrm>
          <a:off x="8541955" y="1480258"/>
          <a:ext cx="3118254" cy="2649497"/>
        </a:xfrm>
        <a:prstGeom prst="rect">
          <a:avLst/>
        </a:prstGeom>
        <a:blipFill rotWithShape="1"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30000" r="-30000"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E634DB7-E5EB-564B-86B2-4DB453E0C2E7}">
      <dsp:nvSpPr>
        <dsp:cNvPr id="0" name=""/>
        <dsp:cNvSpPr/>
      </dsp:nvSpPr>
      <dsp:spPr>
        <a:xfrm>
          <a:off x="8541955" y="4129756"/>
          <a:ext cx="3118254" cy="110056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zh-CN" altLang="en-US" sz="2400" kern="1200" dirty="0"/>
            <a:t>可视化大屏</a:t>
          </a:r>
          <a:endParaRPr lang="zh-CN" altLang="en-US" sz="2400" kern="1200" dirty="0"/>
        </a:p>
      </dsp:txBody>
      <dsp:txXfrm>
        <a:off x="8541955" y="4129756"/>
        <a:ext cx="3118254" cy="110056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B8FD57-BFF2-1140-BE02-0C6A7F79F802}">
      <dsp:nvSpPr>
        <dsp:cNvPr id="0" name=""/>
        <dsp:cNvSpPr/>
      </dsp:nvSpPr>
      <dsp:spPr>
        <a:xfrm>
          <a:off x="2668764" y="2517"/>
          <a:ext cx="6422080" cy="9366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0" i="0" kern="1200" dirty="0"/>
            <a:t>1</a:t>
          </a:r>
          <a:r>
            <a:rPr lang="zh-CN" altLang="en-US" sz="1700" b="0" i="0" kern="1200" dirty="0"/>
            <a:t>、</a:t>
          </a:r>
          <a:r>
            <a:rPr lang="en-US" sz="1700" b="0" i="0" kern="1200" dirty="0"/>
            <a:t>Tableau</a:t>
          </a:r>
          <a:r>
            <a:rPr lang="zh-CN" sz="1700" b="0" i="0" kern="1200" dirty="0"/>
            <a:t>是三位斯坦福人 </a:t>
          </a:r>
          <a:r>
            <a:rPr lang="en-US" sz="1700" b="0" i="0" kern="1200" dirty="0"/>
            <a:t>Dr. Pat Hanrahan, Dr. Chris </a:t>
          </a:r>
          <a:r>
            <a:rPr lang="en-US" sz="1700" b="0" i="0" kern="1200" dirty="0" err="1"/>
            <a:t>Stotle</a:t>
          </a:r>
          <a:r>
            <a:rPr lang="en-US" sz="1700" b="0" i="0" kern="1200" dirty="0"/>
            <a:t>, Christian Chabot </a:t>
          </a:r>
          <a:r>
            <a:rPr lang="zh-CN" sz="1700" b="0" i="0" kern="1200" dirty="0"/>
            <a:t>在</a:t>
          </a:r>
          <a:r>
            <a:rPr lang="en-US" sz="1700" b="0" i="0" kern="1200" dirty="0"/>
            <a:t>2003</a:t>
          </a:r>
          <a:r>
            <a:rPr lang="zh-CN" sz="1700" b="0" i="0" kern="1200" dirty="0"/>
            <a:t>年成立的。</a:t>
          </a:r>
          <a:endParaRPr lang="zh-CN" sz="1700" kern="1200" dirty="0"/>
        </a:p>
      </dsp:txBody>
      <dsp:txXfrm>
        <a:off x="2696197" y="29950"/>
        <a:ext cx="6367214" cy="881771"/>
      </dsp:txXfrm>
    </dsp:sp>
    <dsp:sp modelId="{8284B2E9-4929-1347-BE8A-C9990249D0E3}">
      <dsp:nvSpPr>
        <dsp:cNvPr id="0" name=""/>
        <dsp:cNvSpPr/>
      </dsp:nvSpPr>
      <dsp:spPr>
        <a:xfrm rot="5400000">
          <a:off x="5704185" y="962570"/>
          <a:ext cx="351238" cy="4214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 rot="-5400000">
        <a:off x="5753359" y="997694"/>
        <a:ext cx="252892" cy="245867"/>
      </dsp:txXfrm>
    </dsp:sp>
    <dsp:sp modelId="{FFAE9652-6344-7A40-9C0D-2358E460D30B}">
      <dsp:nvSpPr>
        <dsp:cNvPr id="0" name=""/>
        <dsp:cNvSpPr/>
      </dsp:nvSpPr>
      <dsp:spPr>
        <a:xfrm>
          <a:off x="2668764" y="1407473"/>
          <a:ext cx="6422080" cy="9366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0" i="0" kern="1200" dirty="0"/>
            <a:t>2</a:t>
          </a:r>
          <a:r>
            <a:rPr lang="zh-CN" altLang="en-US" sz="1700" b="0" i="0" kern="1200" dirty="0"/>
            <a:t>、</a:t>
          </a:r>
          <a:r>
            <a:rPr lang="en-US" sz="1700" b="0" i="0" kern="1200" dirty="0"/>
            <a:t>2004</a:t>
          </a:r>
          <a:r>
            <a:rPr lang="zh-CN" sz="1700" b="0" i="0" kern="1200" dirty="0"/>
            <a:t>年</a:t>
          </a:r>
          <a:r>
            <a:rPr lang="en-US" sz="1700" b="0" i="0" kern="1200" dirty="0"/>
            <a:t>Tableau 1.0</a:t>
          </a:r>
          <a:r>
            <a:rPr lang="zh-CN" sz="1700" b="0" i="0" kern="1200" dirty="0"/>
            <a:t>的商用版发布。</a:t>
          </a:r>
          <a:endParaRPr lang="zh-CN" sz="1700" kern="1200" dirty="0"/>
        </a:p>
      </dsp:txBody>
      <dsp:txXfrm>
        <a:off x="2696197" y="1434906"/>
        <a:ext cx="6367214" cy="881771"/>
      </dsp:txXfrm>
    </dsp:sp>
    <dsp:sp modelId="{66D9FF91-36C0-FE49-BA61-1C12F7638BCC}">
      <dsp:nvSpPr>
        <dsp:cNvPr id="0" name=""/>
        <dsp:cNvSpPr/>
      </dsp:nvSpPr>
      <dsp:spPr>
        <a:xfrm rot="5400000">
          <a:off x="5704185" y="2367526"/>
          <a:ext cx="351238" cy="4214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 rot="-5400000">
        <a:off x="5753359" y="2402650"/>
        <a:ext cx="252892" cy="245867"/>
      </dsp:txXfrm>
    </dsp:sp>
    <dsp:sp modelId="{03F69B2E-3AC3-5A48-A339-C66B495F9FEC}">
      <dsp:nvSpPr>
        <dsp:cNvPr id="0" name=""/>
        <dsp:cNvSpPr/>
      </dsp:nvSpPr>
      <dsp:spPr>
        <a:xfrm>
          <a:off x="2668764" y="2812429"/>
          <a:ext cx="6422080" cy="9366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0" i="0" kern="1200" dirty="0"/>
            <a:t>3</a:t>
          </a:r>
          <a:r>
            <a:rPr lang="zh-CN" altLang="en-US" sz="1700" b="0" i="0" kern="1200" dirty="0"/>
            <a:t>、</a:t>
          </a:r>
          <a:r>
            <a:rPr lang="en-US" sz="1700" b="0" i="0" kern="1200" dirty="0"/>
            <a:t>Tableau</a:t>
          </a:r>
          <a:r>
            <a:rPr lang="zh-CN" sz="1700" b="0" i="0" kern="1200" dirty="0"/>
            <a:t> </a:t>
          </a:r>
          <a:r>
            <a:rPr lang="en-US" sz="1700" b="0" i="0" kern="1200" dirty="0"/>
            <a:t>Desktop</a:t>
          </a:r>
          <a:r>
            <a:rPr lang="zh-CN" sz="1700" b="0" i="0" kern="1200" dirty="0"/>
            <a:t>已经于</a:t>
          </a:r>
          <a:r>
            <a:rPr lang="en-US" sz="1700" b="0" i="0" kern="1200" dirty="0"/>
            <a:t>2021</a:t>
          </a:r>
          <a:r>
            <a:rPr lang="zh-CN" sz="1700" b="0" i="0" kern="1200" dirty="0"/>
            <a:t>年</a:t>
          </a:r>
          <a:r>
            <a:rPr lang="en-US" sz="1700" b="0" i="0" kern="1200" dirty="0"/>
            <a:t>4</a:t>
          </a:r>
          <a:r>
            <a:rPr lang="zh-CN" sz="1700" b="0" i="0" kern="1200" dirty="0"/>
            <a:t>月</a:t>
          </a:r>
          <a:r>
            <a:rPr lang="en-US" sz="1700" b="0" i="0" kern="1200" dirty="0"/>
            <a:t>10</a:t>
          </a:r>
          <a:r>
            <a:rPr lang="zh-CN" sz="1700" b="0" i="0" kern="1200" dirty="0"/>
            <a:t>日更新至</a:t>
          </a:r>
          <a:r>
            <a:rPr lang="en-US" sz="1700" b="0" i="0" kern="1200" dirty="0"/>
            <a:t>2021.1</a:t>
          </a:r>
          <a:r>
            <a:rPr lang="zh-CN" sz="1700" b="0" i="0" kern="1200" dirty="0"/>
            <a:t>版本</a:t>
          </a:r>
          <a:endParaRPr lang="zh-CN" sz="1700" kern="1200" dirty="0"/>
        </a:p>
      </dsp:txBody>
      <dsp:txXfrm>
        <a:off x="2696197" y="2839862"/>
        <a:ext cx="6367214" cy="881771"/>
      </dsp:txXfrm>
    </dsp:sp>
    <dsp:sp modelId="{0E3F3733-FB3B-754D-AA3F-6E0B3C734136}">
      <dsp:nvSpPr>
        <dsp:cNvPr id="0" name=""/>
        <dsp:cNvSpPr/>
      </dsp:nvSpPr>
      <dsp:spPr>
        <a:xfrm rot="5400000">
          <a:off x="5704185" y="3772482"/>
          <a:ext cx="351238" cy="42148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/>
        </a:p>
      </dsp:txBody>
      <dsp:txXfrm rot="-5400000">
        <a:off x="5753359" y="3807606"/>
        <a:ext cx="252892" cy="245867"/>
      </dsp:txXfrm>
    </dsp:sp>
    <dsp:sp modelId="{6D4F284C-D6E1-294C-8060-6B37F4FE91DB}">
      <dsp:nvSpPr>
        <dsp:cNvPr id="0" name=""/>
        <dsp:cNvSpPr/>
      </dsp:nvSpPr>
      <dsp:spPr>
        <a:xfrm>
          <a:off x="2668764" y="4217385"/>
          <a:ext cx="6422080" cy="936637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2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700" b="1" i="0" kern="1200" dirty="0">
              <a:solidFill>
                <a:schemeClr val="accent2"/>
              </a:solidFill>
            </a:rPr>
            <a:t>4</a:t>
          </a:r>
          <a:r>
            <a:rPr lang="zh-CN" altLang="en-US" sz="1700" b="1" i="0" kern="1200" dirty="0">
              <a:solidFill>
                <a:schemeClr val="accent2"/>
              </a:solidFill>
            </a:rPr>
            <a:t>、</a:t>
          </a:r>
          <a:r>
            <a:rPr lang="zh-CN" sz="1700" b="1" i="0" kern="1200" dirty="0">
              <a:solidFill>
                <a:schemeClr val="accent2"/>
              </a:solidFill>
            </a:rPr>
            <a:t>当前授课使用版本是</a:t>
          </a:r>
          <a:r>
            <a:rPr lang="en-US" sz="1700" b="1" i="0" kern="1200" dirty="0">
              <a:solidFill>
                <a:schemeClr val="accent2"/>
              </a:solidFill>
            </a:rPr>
            <a:t>Tableau Desktop 2021.1.1</a:t>
          </a:r>
          <a:r>
            <a:rPr lang="zh-CN" sz="1700" b="1" i="0" kern="1200" dirty="0">
              <a:solidFill>
                <a:schemeClr val="accent2"/>
              </a:solidFill>
            </a:rPr>
            <a:t>。</a:t>
          </a:r>
          <a:endParaRPr lang="zh-CN" sz="1700" kern="1200" dirty="0">
            <a:solidFill>
              <a:schemeClr val="accent2"/>
            </a:solidFill>
          </a:endParaRPr>
        </a:p>
      </dsp:txBody>
      <dsp:txXfrm>
        <a:off x="2696197" y="4244818"/>
        <a:ext cx="6367214" cy="88177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CaptionedPictures">
  <dgm:title val=""/>
  <dgm:desc val=""/>
  <dgm:catLst>
    <dgm:cat type="picture" pri="5000"/>
    <dgm:cat type="pictureconvert" pri="50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  <dgm:pt modelId="40">
          <dgm:prSet phldr="1"/>
        </dgm:pt>
        <dgm:pt modelId="4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  <dgm:cxn modelId="90" srcId="0" destId="40" srcOrd="3" destOrd="0"/>
        <dgm:cxn modelId="42" srcId="40" destId="41" srcOrd="0" destOrd="0"/>
      </dgm:cxnLst>
      <dgm:bg/>
      <dgm:whole/>
    </dgm:dataModel>
  </dgm:clrData>
  <dgm:layoutNode name="Name0">
    <dgm:varLst>
      <dgm:chMax/>
      <dgm:chPref/>
      <dgm:dir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grDir" val="tR"/>
          <dgm:param type="off" val="ctr"/>
        </dgm:alg>
      </dgm:else>
    </dgm:choose>
    <dgm:shape xmlns:r="http://schemas.openxmlformats.org/officeDocument/2006/relationships" r:blip="">
      <dgm:adjLst/>
    </dgm:shape>
    <dgm:constrLst>
      <dgm:constr type="primFontSz" for="des" forName="Parent" op="equ"/>
      <dgm:constr type="primFontSz" for="des" forName="Child" refType="primFontSz" refFor="des" refForName="Parent" op="lte"/>
      <dgm:constr type="w" for="ch" forName="composite" refType="w"/>
      <dgm:constr type="h" for="ch" forName="composite" refType="h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varLst>
          <dgm:chMax val="1"/>
          <dgm:chPref val="1"/>
        </dgm:varLst>
        <dgm:alg type="composite">
          <dgm:param type="ar" val="0.85"/>
        </dgm:alg>
        <dgm:shape xmlns:r="http://schemas.openxmlformats.org/officeDocument/2006/relationships" r:blip="">
          <dgm:adjLst/>
        </dgm:shape>
        <dgm:constrLst>
          <dgm:constr type="l" for="ch" forName="Accent" refType="w" fact="0"/>
          <dgm:constr type="t" for="ch" forName="Accent" refType="h" fact="0"/>
          <dgm:constr type="w" for="ch" forName="Accent" refType="w"/>
          <dgm:constr type="h" for="ch" forName="Accent" refType="h"/>
          <dgm:constr type="l" for="ch" forName="Image" refType="w" fact="0.05"/>
          <dgm:constr type="t" for="ch" forName="Image" refType="h" fact="0.04"/>
          <dgm:constr type="w" for="ch" forName="Image" refType="w" fact="0.9"/>
          <dgm:constr type="h" for="ch" forName="Image" refType="h" fact="0.65"/>
          <dgm:constr type="l" for="ch" forName="ChildComposite" refType="w" fact="0.05"/>
          <dgm:constr type="t" for="ch" forName="ChildComposite" refType="h" fact="0.69"/>
          <dgm:constr type="w" for="ch" forName="ChildComposite" refType="w" fact="0.9"/>
          <dgm:constr type="h" for="ch" forName="ChildComposite" refType="h" fact="0.27"/>
        </dgm:constrLst>
        <dgm:layoutNode name="Accent" styleLbl="trAlignAcc1">
          <dgm:varLst>
            <dgm:chMax val="0"/>
            <dgm:chPref val="0"/>
          </dgm:varLst>
          <dgm:alg type="sp"/>
          <dgm:shape xmlns:r="http://schemas.openxmlformats.org/officeDocument/2006/relationships" type="rect" r:blip="">
            <dgm:adjLst/>
          </dgm:shape>
          <dgm:presOf/>
        </dgm:layoutNode>
        <dgm:layoutNode name="Image" styleLbl="alignImgPlace1">
          <dgm:varLst>
            <dgm:chMax val="0"/>
            <dgm:chPref val="0"/>
          </dgm:varLst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ChildComposite">
          <dgm:alg type="composite"/>
          <dgm:shape xmlns:r="http://schemas.openxmlformats.org/officeDocument/2006/relationships" r:blip="">
            <dgm:adjLst/>
          </dgm:shape>
          <dgm:choose name="Name4">
            <dgm:if name="Name5" axis="ch" ptType="node" func="cnt" op="gte" val="1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 fact="0.3704"/>
                <dgm:constr type="l" for="ch" forName="Child" refType="w" fact="0"/>
                <dgm:constr type="t" for="ch" forName="Child" refType="h" fact="0.3704"/>
                <dgm:constr type="w" for="ch" forName="Child" refType="w"/>
                <dgm:constr type="h" for="ch" forName="Child" refType="h" fact="0.6296"/>
              </dgm:constrLst>
            </dgm:if>
            <dgm:else name="Name6">
              <dgm:constrLst>
                <dgm:constr type="l" for="ch" forName="Parent" refType="w" fact="0"/>
                <dgm:constr type="t" for="ch" forName="Parent" refType="h" fact="0"/>
                <dgm:constr type="w" for="ch" forName="Parent" refType="w"/>
                <dgm:constr type="h" for="ch" forName="Parent" refType="h"/>
                <dgm:constr type="l" for="ch" forName="Child" refType="w" fact="0"/>
                <dgm:constr type="t" for="ch" forName="Child" refType="h" fact="0"/>
                <dgm:constr type="w" for="ch" forName="Child" refType="w" fact="0"/>
                <dgm:constr type="h" for="ch" forName="Child" refType="h" fact="0"/>
              </dgm:constrLst>
            </dgm:else>
          </dgm:choose>
          <dgm:layoutNode name="Child" styleLbl="node1">
            <dgm:varLst>
              <dgm:chMax val="0"/>
              <dgm:chPref val="0"/>
              <dgm:bulletEnabled val="1"/>
            </dgm:varLst>
            <dgm:choose name="Name7">
              <dgm:if name="Name8" axis="ch" ptType="node" func="cnt" op="gt" val="1">
                <dgm:alg type="tx">
                  <dgm:param type="parTxLTRAlign" val="l"/>
                  <dgm:param type="parTxRTLAlign" val="r"/>
                  <dgm:param type="txAnchorVert" val="mid"/>
                  <dgm:param type="txAnchorVertCh" val="mid"/>
                </dgm:alg>
              </dgm:if>
              <dgm:else name="Name9">
                <dgm:alg type="tx">
                  <dgm:param type="parTxLTRAlign" val="ctr"/>
                  <dgm:param type="parTxRTLAlign" val="ctr"/>
                  <dgm:param type="shpTxLTRAlignCh" val="l"/>
                  <dgm:param type="shpTxRTLAlignCh" val="r"/>
                  <dgm:param type="txAnchorVert" val="mid"/>
                  <dgm:param type="txAnchorVertCh" val="mid"/>
                </dgm:alg>
              </dgm:else>
            </dgm:choose>
            <dgm:choose name="Name10">
              <dgm:if name="Name11" axis="ch" ptType="node" func="cnt" op="gte" val="1">
                <dgm:shape xmlns:r="http://schemas.openxmlformats.org/officeDocument/2006/relationships" type="rect" r:blip="">
                  <dgm:adjLst/>
                </dgm:shape>
              </dgm:if>
              <dgm:else name="Name12">
                <dgm:shape xmlns:r="http://schemas.openxmlformats.org/officeDocument/2006/relationships" type="rect" r:blip="" hideGeom="1">
                  <dgm:adjLst/>
                </dgm:shape>
              </dgm:else>
            </dgm:choose>
            <dgm:choose name="Name13">
              <dgm:if name="Name14" axis="ch" ptType="node" func="cnt" op="gte" val="1">
                <dgm:presOf axis="des" ptType="node"/>
              </dgm:if>
              <dgm:else name="Name15">
                <dgm:presOf/>
              </dgm:else>
            </dgm:choose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  <dgm:layoutNode name="Parent" styleLbl="revTx">
            <dgm:varLst>
              <dgm:chMax val="1"/>
              <dgm:chPref val="0"/>
              <dgm:bulletEnabled val="1"/>
            </dgm:varLst>
            <dgm:alg type="tx">
              <dgm:param type="shpTxLTRAlignCh" val="ctr"/>
              <dgm:param type="txAnchorVert" val="mid"/>
            </dgm:alg>
            <dgm:shape xmlns:r="http://schemas.openxmlformats.org/officeDocument/2006/relationships" type="rect" r:blip="">
              <dgm:adjLst/>
            </dgm:shape>
            <dgm:presOf axis="self" ptType="node"/>
            <dgm:constrLst>
              <dgm:constr type="lMarg" refType="primFontSz" fact="0.3"/>
              <dgm:constr type="rMarg" refType="primFontSz" fact="0.3"/>
              <dgm:constr type="tMarg" refType="primFontSz" fact="0.3"/>
              <dgm:constr type="bMarg" refType="primFontSz" fact="0.3"/>
            </dgm:constrLst>
            <dgm:ruleLst>
              <dgm:rule type="primFontSz" val="5" fact="NaN" max="NaN"/>
            </dgm:ruleLst>
          </dgm:layoutNode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  <a:t>2021/5/28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  <a:t>2021/5/28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71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93556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97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48111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480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631308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5980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82208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CC63F50-FC71-46DD-9BDC-11F985EF414C}" type="slidenum">
              <a:rPr lang="zh-CN" altLang="en-US" smtClean="0"/>
              <a:t>117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73991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 dirty="0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 dirty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 dirty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 dirty="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 dirty="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 dirty="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svg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slideLayout" Target="../slideLayouts/slideLayout18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5" Type="http://schemas.openxmlformats.org/officeDocument/2006/relationships/image" Target="../media/image4.png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Relationship Id="rId14" Type="http://schemas.openxmlformats.org/officeDocument/2006/relationships/theme" Target="../theme/theme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 dirty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 dirty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 dirty="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 dirty="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 dirty="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1" name="直接连接符 22"/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8.tiff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5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www.tableau.com/zh-cn/products/trial" TargetMode="Externa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www.tableau.com/zh-cn/products/trial" TargetMode="Externa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8.png"/><Relationship Id="rId4" Type="http://schemas.openxmlformats.org/officeDocument/2006/relationships/image" Target="../media/image4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tiff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4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2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9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kumimoji="1" lang="zh-CN" altLang="en-US" dirty="0"/>
              <a:t>          </a:t>
            </a:r>
            <a:r>
              <a:rPr kumimoji="1" lang="en-US" altLang="zh-CN" dirty="0"/>
              <a:t>Tableau</a:t>
            </a:r>
            <a:r>
              <a:rPr kumimoji="1" lang="zh-CN" altLang="en-US" dirty="0"/>
              <a:t>   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algn="r"/>
            <a:r>
              <a:rPr kumimoji="1" lang="en-US" altLang="zh-CN" dirty="0"/>
              <a:t>——</a:t>
            </a:r>
            <a:r>
              <a:rPr kumimoji="1" lang="zh-CN" altLang="en-US" dirty="0"/>
              <a:t>人人可用的</a:t>
            </a:r>
            <a:r>
              <a:rPr kumimoji="1" lang="zh-CN" altLang="en-US" dirty="0">
                <a:solidFill>
                  <a:srgbClr val="FF0000"/>
                </a:solidFill>
              </a:rPr>
              <a:t>数据可视化</a:t>
            </a:r>
            <a:r>
              <a:rPr kumimoji="1" lang="zh-CN" altLang="en-US" dirty="0"/>
              <a:t>分析工具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D82C6E-53CD-AD45-BB8E-5E84F23E92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696" y="2571751"/>
            <a:ext cx="2171700" cy="5715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Tableau</a:t>
            </a:r>
            <a:r>
              <a:rPr kumimoji="1" lang="zh-CN" altLang="en-US" dirty="0"/>
              <a:t>家族产品</a:t>
            </a:r>
          </a:p>
        </p:txBody>
      </p:sp>
      <p:sp>
        <p:nvSpPr>
          <p:cNvPr id="10" name="三角形 9"/>
          <p:cNvSpPr/>
          <p:nvPr/>
        </p:nvSpPr>
        <p:spPr>
          <a:xfrm rot="2651319">
            <a:off x="851566" y="5356634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aphicFrame>
        <p:nvGraphicFramePr>
          <p:cNvPr id="11" name="表格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3599849"/>
              </p:ext>
            </p:extLst>
          </p:nvPr>
        </p:nvGraphicFramePr>
        <p:xfrm>
          <a:off x="944880" y="1002839"/>
          <a:ext cx="10302240" cy="3780443"/>
        </p:xfrm>
        <a:graphic>
          <a:graphicData uri="http://schemas.openxmlformats.org/drawingml/2006/table">
            <a:tbl>
              <a:tblPr/>
              <a:tblGrid>
                <a:gridCol w="211294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18929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66916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产品名称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ts val="24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产品介绍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AD2B2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541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Tableau Desktop</a:t>
                      </a:r>
                      <a:endParaRPr kumimoji="0" lang="zh-CN" alt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是一款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桌面分析工具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，可以连接多种数据源进行数据分析；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Tableau Desktop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也可以把创建好的视图发布到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Tableau Server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和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Tableau Online</a:t>
                      </a:r>
                      <a:endParaRPr kumimoji="0" lang="zh-CN" altLang="en-US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541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Tableau Server</a:t>
                      </a:r>
                      <a:endParaRPr kumimoji="0" lang="zh-CN" alt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Tableau Server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是一款商业智能（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BI</a:t>
                      </a:r>
                      <a:r>
                        <a:rPr kumimoji="0" lang="zh-CN" altLang="e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）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程序，用于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发布和管理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Tableau Desktop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自作的仪表盘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，同时也可以发布和管理数据源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75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Tableau Online</a:t>
                      </a:r>
                      <a:endParaRPr kumimoji="0" lang="zh-CN" alt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Tableau Online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是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Tableau Server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软件及服务的托管版本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，只需申请账号就可以使用。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5415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Tableau Public</a:t>
                      </a:r>
                      <a:endParaRPr kumimoji="0" lang="zh-CN" altLang="en-US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是一款免费的服务产品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。可以将创建的视图发布在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Tableau Public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上。但是这些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数据是公开的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，如果考虑数据安全，则不要使用。</a:t>
                      </a:r>
                      <a:endParaRPr kumimoji="0" lang="en-US" altLang="zh-CN" sz="1600" b="0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85000"/>
                        <a:alpha val="79999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75525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en" altLang="zh-CN" sz="1600" b="1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Tableau Reader</a:t>
                      </a:r>
                      <a:endParaRPr kumimoji="0" lang="en-US" altLang="zh-CN" sz="1600" b="1" i="0" u="none" strike="noStrike" kern="1200" cap="none" normalizeH="0" baseline="0" dirty="0">
                        <a:ln>
                          <a:noFill/>
                        </a:ln>
                        <a:solidFill>
                          <a:srgbClr val="262626"/>
                        </a:solidFill>
                        <a:effectLst/>
                        <a:latin typeface="Alibaba PuHuiTi R" pitchFamily="18" charset="-122"/>
                        <a:ea typeface="Alibaba PuHuiTi R" pitchFamily="18" charset="-122"/>
                        <a:cs typeface="Alibaba PuHuiTi R" pitchFamily="18" charset="-122"/>
                      </a:endParaRP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1pPr>
                      <a:lvl2pPr marL="742950" indent="-285750">
                        <a:spcBef>
                          <a:spcPct val="20000"/>
                        </a:spcBef>
                        <a:buFont typeface="Arial" panose="020B0604020202020204" pitchFamily="34" charset="0"/>
                        <a:defRPr sz="16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2pPr>
                      <a:lvl3pPr marL="11430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 sz="1200" b="1">
                          <a:solidFill>
                            <a:schemeClr val="tx1"/>
                          </a:solidFill>
                          <a:latin typeface="黑体" panose="02010609060101010101" pitchFamily="49" charset="-122"/>
                          <a:ea typeface="黑体" panose="02010609060101010101" pitchFamily="49" charset="-122"/>
                        </a:defRPr>
                      </a:lvl3pPr>
                      <a:lvl4pPr marL="16002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4pPr>
                      <a:lvl5pPr marL="2057400" indent="-22860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ea typeface="黑体" panose="02010609060101010101" pitchFamily="49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</a:pP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是一款免费的桌面应用程序，用来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打开</a:t>
                      </a:r>
                      <a:r>
                        <a:rPr kumimoji="0" lang="en" altLang="zh-CN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Tableau Desktop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软件所创建的视图文件</a:t>
                      </a:r>
                      <a:r>
                        <a:rPr kumimoji="0" lang="zh-CN" altLang="en-US" sz="1600" b="0" i="0" u="none" strike="noStrike" kern="1200" cap="none" normalizeH="0" baseline="0" dirty="0">
                          <a:ln>
                            <a:noFill/>
                          </a:ln>
                          <a:solidFill>
                            <a:srgbClr val="262626"/>
                          </a:solidFill>
                          <a:effectLst/>
                          <a:latin typeface="Alibaba PuHuiTi R" pitchFamily="18" charset="-122"/>
                          <a:ea typeface="Alibaba PuHuiTi R" pitchFamily="18" charset="-122"/>
                          <a:cs typeface="Alibaba PuHuiTi R" pitchFamily="18" charset="-122"/>
                        </a:rPr>
                        <a:t>。</a:t>
                      </a:r>
                    </a:p>
                  </a:txBody>
                  <a:tcPr marL="91408" marR="91408" marT="45741" marB="45741"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2" name="TextBox 6"/>
          <p:cNvSpPr txBox="1"/>
          <p:nvPr/>
        </p:nvSpPr>
        <p:spPr>
          <a:xfrm>
            <a:off x="1189355" y="5497695"/>
            <a:ext cx="9692005" cy="708399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</a:t>
            </a:r>
            <a:r>
              <a:rPr lang="zh-CN" altLang="en-US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、除了</a:t>
            </a:r>
            <a:r>
              <a:rPr lang="en-US" altLang="zh-CN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Tableau</a:t>
            </a:r>
            <a:r>
              <a:rPr lang="zh-CN" altLang="en-US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Public</a:t>
            </a:r>
            <a:r>
              <a:rPr lang="zh-CN" altLang="en-US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和</a:t>
            </a:r>
            <a:r>
              <a:rPr lang="en-US" altLang="zh-CN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Tableau</a:t>
            </a:r>
            <a:r>
              <a:rPr lang="zh-CN" altLang="en-US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-US" altLang="zh-CN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Reader</a:t>
            </a:r>
            <a:r>
              <a:rPr lang="zh-CN" altLang="en-US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以外，其他的产品都是</a:t>
            </a:r>
            <a:r>
              <a:rPr lang="zh-CN" altLang="en-US" sz="14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收费</a:t>
            </a:r>
            <a:r>
              <a:rPr lang="zh-CN" altLang="en-US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产品。</a:t>
            </a:r>
            <a:endParaRPr lang="en-US" altLang="zh-CN" sz="1400" dirty="0">
              <a:solidFill>
                <a:srgbClr val="262626"/>
              </a:solidFill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2</a:t>
            </a:r>
            <a:r>
              <a:rPr lang="zh-CN" altLang="en-US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、企业数据分析中，一般会</a:t>
            </a:r>
            <a:r>
              <a:rPr lang="zh-CN" altLang="en-US" sz="14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将</a:t>
            </a:r>
            <a:r>
              <a:rPr lang="en-US" altLang="zh-CN" sz="14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Tableau</a:t>
            </a:r>
            <a:r>
              <a:rPr lang="zh-CN" altLang="en-US" sz="1400" dirty="0">
                <a:solidFill>
                  <a:srgbClr val="FF0000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分析结果发布到服务</a:t>
            </a:r>
            <a:r>
              <a:rPr lang="zh-CN" altLang="en-US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上以便观看，例如</a:t>
            </a:r>
            <a:r>
              <a:rPr lang="en" altLang="zh-CN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Tableau</a:t>
            </a:r>
            <a:r>
              <a:rPr lang="zh-CN" altLang="en-US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 </a:t>
            </a:r>
            <a:r>
              <a:rPr lang="en" altLang="zh-CN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Server</a:t>
            </a:r>
            <a:r>
              <a:rPr lang="zh-CN" altLang="en-US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，</a:t>
            </a:r>
            <a:r>
              <a:rPr lang="en" altLang="zh-CN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Tableau Online</a:t>
            </a:r>
            <a:r>
              <a:rPr lang="zh-CN" altLang="en-US" sz="1400" dirty="0">
                <a:solidFill>
                  <a:srgbClr val="2626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。</a:t>
            </a:r>
          </a:p>
        </p:txBody>
      </p:sp>
      <p:sp>
        <p:nvSpPr>
          <p:cNvPr id="13" name="矩形 12"/>
          <p:cNvSpPr/>
          <p:nvPr/>
        </p:nvSpPr>
        <p:spPr>
          <a:xfrm>
            <a:off x="944880" y="5000051"/>
            <a:ext cx="10302240" cy="1413510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844952" y="5072521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注意事项</a:t>
            </a: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862262"/>
            <a:ext cx="10749598" cy="4219575"/>
          </a:xfrm>
        </p:spPr>
        <p:txBody>
          <a:bodyPr/>
          <a:lstStyle/>
          <a:p>
            <a:r>
              <a:rPr lang="zh-CN" altLang="en-US" dirty="0"/>
              <a:t>新建工作表，命名为“产品市场表现”。</a:t>
            </a:r>
          </a:p>
          <a:p>
            <a:r>
              <a:rPr lang="zh-CN" altLang="en-US" dirty="0"/>
              <a:t>将“销售额”字段拖拽至列信息内，将“区域”和“商品类别”，拖拽至行信息内。</a:t>
            </a:r>
            <a:endParaRPr lang="en-US" altLang="zh-CN" dirty="0"/>
          </a:p>
          <a:p>
            <a:r>
              <a:rPr lang="zh-CN" altLang="en-US" dirty="0"/>
              <a:t>接下来，我们想通过颜色辨别当前销售额下的利润情况，只需要将利润额拖拽至标记位置，将标记方式改为颜色即可，或者直接将利润额拖拽至颜色图标上。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各产品市场表现分析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940080"/>
            <a:ext cx="10749599" cy="838843"/>
          </a:xfrm>
        </p:spPr>
        <p:txBody>
          <a:bodyPr/>
          <a:lstStyle/>
          <a:p>
            <a:r>
              <a:rPr kumimoji="1" lang="zh-CN" altLang="en-US" dirty="0"/>
              <a:t>需求：</a:t>
            </a:r>
            <a:r>
              <a:rPr lang="zh-CN" altLang="en-US" b="0" dirty="0"/>
              <a:t>使用条形图按照产品类别、区域展示销售额</a:t>
            </a:r>
            <a:endParaRPr lang="en-US" altLang="zh-CN" b="0" dirty="0"/>
          </a:p>
          <a:p>
            <a:r>
              <a:rPr lang="zh-CN" altLang="en-US" dirty="0"/>
              <a:t>字段：</a:t>
            </a:r>
            <a:r>
              <a:rPr lang="zh-CN" altLang="en-US" b="0" dirty="0"/>
              <a:t>区域、产品类别、销售额、利润额</a:t>
            </a:r>
            <a:endParaRPr lang="en-US" altLang="zh-CN" b="0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1D202D82-070B-2C4A-A527-4D9EDBBA4D1E}"/>
              </a:ext>
            </a:extLst>
          </p:cNvPr>
          <p:cNvSpPr/>
          <p:nvPr/>
        </p:nvSpPr>
        <p:spPr>
          <a:xfrm>
            <a:off x="5950795" y="4852369"/>
            <a:ext cx="325563" cy="43226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F906A1B-34BC-3942-B5F5-3BD451B01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261" y="3628500"/>
            <a:ext cx="4211945" cy="28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8D6DC6-8E93-224D-9F6F-1499F5B2D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24947" y="3628500"/>
            <a:ext cx="4185599" cy="288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D66AFA5-A55F-FD44-900E-5F3D97CFD8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920" y="189000"/>
            <a:ext cx="9476876" cy="64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D00D34-D67A-8441-8BF9-247589D09B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7559" y="189000"/>
            <a:ext cx="9417598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242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仪表板制作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1"/>
            <a:ext cx="2723804" cy="3139023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需求说明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全国销售概况分析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各产品市场表现分析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</a:rPr>
              <a:t>各区域市场表现分析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物流费用情况分析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6FF734A2-4842-9642-B2AA-6FC18FE60DF8}"/>
              </a:ext>
            </a:extLst>
          </p:cNvPr>
          <p:cNvSpPr txBox="1">
            <a:spLocks/>
          </p:cNvSpPr>
          <p:nvPr/>
        </p:nvSpPr>
        <p:spPr>
          <a:xfrm>
            <a:off x="8279477" y="3069271"/>
            <a:ext cx="2374669" cy="3139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仪表板组装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筛选器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突出显示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动态标题</a:t>
            </a:r>
            <a:endParaRPr lang="en-US" altLang="zh-CN" dirty="0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3345292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862262"/>
            <a:ext cx="11026690" cy="4219575"/>
          </a:xfrm>
        </p:spPr>
        <p:txBody>
          <a:bodyPr/>
          <a:lstStyle/>
          <a:p>
            <a:r>
              <a:rPr lang="zh-CN" altLang="en-US" dirty="0"/>
              <a:t>新建工作表，命名为“各个区域市场表现”。</a:t>
            </a:r>
          </a:p>
          <a:p>
            <a:r>
              <a:rPr lang="zh-CN" altLang="en-US" dirty="0"/>
              <a:t>将“订单日期”放入列信息内，行信息为“区域”，“利润额”，“销售量”。</a:t>
            </a:r>
          </a:p>
          <a:p>
            <a:r>
              <a:rPr lang="zh-CN" altLang="en-US" dirty="0"/>
              <a:t>将订单日期以年为单位的坐标进行修改，改为以季度为单位，点击订单日期标签上的加号，出现下一级层级结构季度。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各区域市场表现分析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940080"/>
            <a:ext cx="10749599" cy="838843"/>
          </a:xfrm>
        </p:spPr>
        <p:txBody>
          <a:bodyPr/>
          <a:lstStyle/>
          <a:p>
            <a:r>
              <a:rPr kumimoji="1" lang="zh-CN" altLang="en-US" dirty="0"/>
              <a:t>需求：</a:t>
            </a:r>
            <a:r>
              <a:rPr lang="zh-CN" altLang="en-US" b="0" dirty="0"/>
              <a:t>使用条线复合图按照区域展示时间线上的销售额和利润额</a:t>
            </a:r>
          </a:p>
          <a:p>
            <a:r>
              <a:rPr lang="zh-CN" altLang="en-US" dirty="0"/>
              <a:t>字段：</a:t>
            </a:r>
            <a:r>
              <a:rPr lang="zh-CN" altLang="en-US" b="0" dirty="0"/>
              <a:t>订单日期、区域、销售额、利润额</a:t>
            </a:r>
            <a:endParaRPr lang="en-US" altLang="zh-CN" b="0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1D202D82-070B-2C4A-A527-4D9EDBBA4D1E}"/>
              </a:ext>
            </a:extLst>
          </p:cNvPr>
          <p:cNvSpPr/>
          <p:nvPr/>
        </p:nvSpPr>
        <p:spPr>
          <a:xfrm>
            <a:off x="5933219" y="4781373"/>
            <a:ext cx="325563" cy="43226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101DBF-8F29-9C43-9D13-B419E3E39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58" y="3377504"/>
            <a:ext cx="4697784" cy="32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012D965-076B-3649-8266-9174AA0493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959" y="3377504"/>
            <a:ext cx="4700160" cy="32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500CCC-2E2E-F948-8281-7C1076647C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3900" y="189000"/>
            <a:ext cx="9395568" cy="648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31912D89-BA58-FC41-83C3-D23E44E642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1524" y="189000"/>
            <a:ext cx="940032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2676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862262"/>
            <a:ext cx="11026690" cy="4219575"/>
          </a:xfrm>
        </p:spPr>
        <p:txBody>
          <a:bodyPr/>
          <a:lstStyle/>
          <a:p>
            <a:r>
              <a:rPr lang="zh-CN" altLang="en-US" dirty="0"/>
              <a:t>点击行信息中的利润额标签，在标记位置将其标记方式改为条形图。</a:t>
            </a:r>
          </a:p>
          <a:p>
            <a:r>
              <a:rPr lang="zh-CN" altLang="en-US" dirty="0"/>
              <a:t>此时，“利润额”和“销售额”在两个坐标系内，不方便展示“利润额”与“销售额”之间的关系，我们点击“销售额”旁边的小三角，选择“双轴”模式。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各区域市场表现分析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940080"/>
            <a:ext cx="10749599" cy="838843"/>
          </a:xfrm>
        </p:spPr>
        <p:txBody>
          <a:bodyPr/>
          <a:lstStyle/>
          <a:p>
            <a:r>
              <a:rPr kumimoji="1" lang="zh-CN" altLang="en-US" dirty="0"/>
              <a:t>需求：</a:t>
            </a:r>
            <a:r>
              <a:rPr lang="zh-CN" altLang="en-US" b="0" dirty="0"/>
              <a:t>使用条线复合图按照区域展示时间线上的销售额和利润额</a:t>
            </a:r>
          </a:p>
          <a:p>
            <a:r>
              <a:rPr lang="zh-CN" altLang="en-US" dirty="0"/>
              <a:t>字段：</a:t>
            </a:r>
            <a:r>
              <a:rPr lang="zh-CN" altLang="en-US" b="0" dirty="0"/>
              <a:t>订单日期、区域、销售额、利润额</a:t>
            </a:r>
            <a:endParaRPr lang="en-US" altLang="zh-CN" b="0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1D202D82-070B-2C4A-A527-4D9EDBBA4D1E}"/>
              </a:ext>
            </a:extLst>
          </p:cNvPr>
          <p:cNvSpPr/>
          <p:nvPr/>
        </p:nvSpPr>
        <p:spPr>
          <a:xfrm>
            <a:off x="5904261" y="4727661"/>
            <a:ext cx="325563" cy="43226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4C8D1B9-621F-0A4B-8892-0D527B8B7B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0333" y="3323792"/>
            <a:ext cx="4705611" cy="32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C8FEF758-1069-2F4E-91B7-488F3596B1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8142" y="3323792"/>
            <a:ext cx="4714309" cy="32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B8AF240-2661-2D43-B430-6A56D1ED7C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411" y="294208"/>
            <a:ext cx="9411222" cy="64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C2AC607-E1C9-8045-9350-99674CD26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713" y="294208"/>
            <a:ext cx="9428618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3244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862262"/>
            <a:ext cx="11026690" cy="4219575"/>
          </a:xfrm>
        </p:spPr>
        <p:txBody>
          <a:bodyPr/>
          <a:lstStyle/>
          <a:p>
            <a:r>
              <a:rPr lang="zh-CN" altLang="en-US" dirty="0"/>
              <a:t>接下来，我们想让图表可以通过颜色深浅表示数额大小。</a:t>
            </a:r>
          </a:p>
          <a:p>
            <a:pPr marL="360680" lvl="1" indent="0"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将利润额进行标记，利润额越高，颜色越深，点击标记中的利润额，将利润额拖拽到颜色标签上。</a:t>
            </a:r>
          </a:p>
          <a:p>
            <a:pPr marL="360680" lvl="1" indent="0"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将销售额进行标记，销售额越高，颜色越深，点击标记中的销售额，将销售额拖拽到颜色标签上。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287020" indent="-285750"/>
            <a:r>
              <a:rPr lang="zh-CN" altLang="en-US" dirty="0"/>
              <a:t>此时我们发现，利润额和销售额图表中的颜色相近，感官较差， 我们点击销售额的图例信息右侧的倒三角，点击编辑颜色，将色板设置为橙色。</a:t>
            </a:r>
          </a:p>
          <a:p>
            <a:pPr marL="360680" lvl="1" indent="0">
              <a:buNone/>
            </a:pP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各区域市场表现分析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940080"/>
            <a:ext cx="10749599" cy="838843"/>
          </a:xfrm>
        </p:spPr>
        <p:txBody>
          <a:bodyPr/>
          <a:lstStyle/>
          <a:p>
            <a:r>
              <a:rPr kumimoji="1" lang="zh-CN" altLang="en-US" dirty="0"/>
              <a:t>需求：</a:t>
            </a:r>
            <a:r>
              <a:rPr lang="zh-CN" altLang="en-US" b="0" dirty="0"/>
              <a:t>使用条线复合图按照区域展示时间线上的销售额和利润额</a:t>
            </a:r>
          </a:p>
          <a:p>
            <a:r>
              <a:rPr lang="zh-CN" altLang="en-US" dirty="0"/>
              <a:t>字段：</a:t>
            </a:r>
            <a:r>
              <a:rPr lang="zh-CN" altLang="en-US" b="0" dirty="0"/>
              <a:t>订单日期、区域、销售额、利润额</a:t>
            </a:r>
            <a:endParaRPr lang="en-US" altLang="zh-CN" b="0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1D202D82-070B-2C4A-A527-4D9EDBBA4D1E}"/>
              </a:ext>
            </a:extLst>
          </p:cNvPr>
          <p:cNvSpPr/>
          <p:nvPr/>
        </p:nvSpPr>
        <p:spPr>
          <a:xfrm>
            <a:off x="5933219" y="5005186"/>
            <a:ext cx="325563" cy="43226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A4C699-2005-D644-A6A0-A671F57EE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580" y="3781317"/>
            <a:ext cx="4177540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03FFC90-F3FF-DA4C-94BE-D4B883D70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90881" y="3781317"/>
            <a:ext cx="4185600" cy="288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79B6DA8-27FC-084D-8C5B-2DBEEFFB1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90909" y="5118697"/>
            <a:ext cx="918576" cy="80529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D916D4B0-A74A-824A-95B3-38390A0B9E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9050" y="244189"/>
            <a:ext cx="9399465" cy="648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9D801950-46C5-C94C-A285-FB3090B42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9982" y="244189"/>
            <a:ext cx="94176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657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仪表板制作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1"/>
            <a:ext cx="2723804" cy="3139023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需求说明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全国销售概况分析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各产品市场表现分析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各区域市场表现分析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</a:rPr>
              <a:t>物流费用情况分析</a:t>
            </a:r>
            <a:endParaRPr lang="en-US" altLang="zh-CN" dirty="0">
              <a:solidFill>
                <a:srgbClr val="AD2B26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6FF734A2-4842-9642-B2AA-6FC18FE60DF8}"/>
              </a:ext>
            </a:extLst>
          </p:cNvPr>
          <p:cNvSpPr txBox="1">
            <a:spLocks/>
          </p:cNvSpPr>
          <p:nvPr/>
        </p:nvSpPr>
        <p:spPr>
          <a:xfrm>
            <a:off x="8279477" y="3069271"/>
            <a:ext cx="2374669" cy="3139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仪表板组装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筛选器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突出显示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动态标题</a:t>
            </a:r>
            <a:endParaRPr lang="en-US" altLang="zh-CN" dirty="0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852243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862262"/>
            <a:ext cx="11026690" cy="4219575"/>
          </a:xfrm>
        </p:spPr>
        <p:txBody>
          <a:bodyPr/>
          <a:lstStyle/>
          <a:p>
            <a:r>
              <a:rPr lang="zh-CN" altLang="en-US" dirty="0"/>
              <a:t>新建工作表，命名为“物流费用情况”。</a:t>
            </a:r>
          </a:p>
          <a:p>
            <a:r>
              <a:rPr lang="zh-CN" altLang="en-US" dirty="0"/>
              <a:t>将销售额放置在列信息中，将运输成本，放置在行信息中。将产品类别和顾客姓名拖拽至标记栏，产品类别使用颜色标记，顾客姓名使用详细信息标记。</a:t>
            </a:r>
          </a:p>
          <a:p>
            <a:r>
              <a:rPr lang="zh-CN" altLang="en-US" dirty="0"/>
              <a:t>在图像位置右键唤出下拉菜单，选择趋势线，显示趋势线。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物流费用情况分析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940080"/>
            <a:ext cx="10749599" cy="838843"/>
          </a:xfrm>
        </p:spPr>
        <p:txBody>
          <a:bodyPr/>
          <a:lstStyle/>
          <a:p>
            <a:r>
              <a:rPr kumimoji="1" lang="zh-CN" altLang="en-US" dirty="0"/>
              <a:t>需求：</a:t>
            </a:r>
            <a:r>
              <a:rPr lang="zh-CN" altLang="en-US" b="0" dirty="0"/>
              <a:t>使用散点图按照产品类别展示销售额和运输成本关系</a:t>
            </a:r>
          </a:p>
          <a:p>
            <a:r>
              <a:rPr lang="zh-CN" altLang="en-US" dirty="0"/>
              <a:t>字段：</a:t>
            </a:r>
            <a:r>
              <a:rPr lang="zh-CN" altLang="en-US" b="0" dirty="0"/>
              <a:t>顾客姓名、销售额、运输成本</a:t>
            </a:r>
            <a:endParaRPr lang="en-US" altLang="zh-CN" b="0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1D202D82-070B-2C4A-A527-4D9EDBBA4D1E}"/>
              </a:ext>
            </a:extLst>
          </p:cNvPr>
          <p:cNvSpPr/>
          <p:nvPr/>
        </p:nvSpPr>
        <p:spPr>
          <a:xfrm>
            <a:off x="6545706" y="4879063"/>
            <a:ext cx="325563" cy="43226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DA2A39D9-3261-3F49-A7F9-3E91A94070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3475194"/>
            <a:ext cx="5148349" cy="324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43B2E58-7383-1949-9058-0A713615D5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7745" y="3475194"/>
            <a:ext cx="3923374" cy="32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9AC2410-0EAA-4249-A32F-DC2291FC07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6654" y="199422"/>
            <a:ext cx="10296698" cy="648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16FB4A5-B1C4-6F48-938C-9BF09DD707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1629" y="199422"/>
            <a:ext cx="7846748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05009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仪表板制作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1"/>
            <a:ext cx="2723804" cy="3139023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需求说明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全国销售概况分析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各产品市场表现分析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各区域市场表现分析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物流费用情况分析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6FF734A2-4842-9642-B2AA-6FC18FE60DF8}"/>
              </a:ext>
            </a:extLst>
          </p:cNvPr>
          <p:cNvSpPr txBox="1">
            <a:spLocks/>
          </p:cNvSpPr>
          <p:nvPr/>
        </p:nvSpPr>
        <p:spPr>
          <a:xfrm>
            <a:off x="8279477" y="3069271"/>
            <a:ext cx="2374669" cy="3139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rgbClr val="AD2B26"/>
                </a:solidFill>
              </a:rPr>
              <a:t>仪表板组装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筛选器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突出显示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动态标题</a:t>
            </a:r>
            <a:endParaRPr lang="en-US" altLang="zh-CN" dirty="0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02301974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876887"/>
            <a:ext cx="11026690" cy="4219575"/>
          </a:xfrm>
        </p:spPr>
        <p:txBody>
          <a:bodyPr/>
          <a:lstStyle/>
          <a:p>
            <a:r>
              <a:rPr lang="zh-CN" altLang="en-US" dirty="0"/>
              <a:t>点击工作表下方图表，新建仪表板，或者在下方位置右键唤出下来菜单选择均可。</a:t>
            </a:r>
          </a:p>
          <a:p>
            <a:r>
              <a:rPr lang="zh-CN" altLang="en-US" dirty="0"/>
              <a:t>在左上角“仪表板”中列出的所有工作表中双击或者直接拖放工作表到仪表板空白区。</a:t>
            </a:r>
          </a:p>
          <a:p>
            <a:r>
              <a:rPr lang="zh-CN" altLang="en-US" dirty="0"/>
              <a:t>调整布局：</a:t>
            </a:r>
            <a:endParaRPr lang="en-US" altLang="zh-CN" dirty="0"/>
          </a:p>
          <a:p>
            <a:pPr marL="719455" lvl="2" indent="0"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单击 “利润额” 颜色图例，单击右上角“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X” </a:t>
            </a:r>
            <a:r>
              <a:rPr lang="zh-CN" altLang="en" dirty="0">
                <a:solidFill>
                  <a:schemeClr val="bg1">
                    <a:lumMod val="50000"/>
                  </a:schemeClr>
                </a:solidFill>
              </a:rPr>
              <a:t>，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单击 “销售额” 颜色图例，单击右上角“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X”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，删除这两个图例。</a:t>
            </a:r>
          </a:p>
          <a:p>
            <a:pPr marL="719455" lvl="2" indent="0"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按住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shift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键，将产品类别以浮动形式，移到“产品市场表现”上方，调至适当大小。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仪表板组装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1D202D82-070B-2C4A-A527-4D9EDBBA4D1E}"/>
              </a:ext>
            </a:extLst>
          </p:cNvPr>
          <p:cNvSpPr/>
          <p:nvPr/>
        </p:nvSpPr>
        <p:spPr>
          <a:xfrm>
            <a:off x="6031389" y="4597680"/>
            <a:ext cx="325563" cy="43226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879BC70-AF80-F44B-9E0A-4B0FD5265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452" y="3013811"/>
            <a:ext cx="4774166" cy="360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1D5A616-F48E-5F40-B230-2E07C09FE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6723" y="3013811"/>
            <a:ext cx="4744396" cy="36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5ED824E-E11C-574B-BFFD-D880525F17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9250" y="189000"/>
            <a:ext cx="8593499" cy="648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52B9018-767E-9D40-97FB-90B3AFCAB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6043" y="189000"/>
            <a:ext cx="8539913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284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仪表板制作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1"/>
            <a:ext cx="2723804" cy="3139023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需求说明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全国销售概况分析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各产品市场表现分析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各区域市场表现分析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物流费用情况分析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6FF734A2-4842-9642-B2AA-6FC18FE60DF8}"/>
              </a:ext>
            </a:extLst>
          </p:cNvPr>
          <p:cNvSpPr txBox="1">
            <a:spLocks/>
          </p:cNvSpPr>
          <p:nvPr/>
        </p:nvSpPr>
        <p:spPr>
          <a:xfrm>
            <a:off x="8279477" y="3069271"/>
            <a:ext cx="2374669" cy="3139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仪表板组装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</a:rPr>
              <a:t>数据联动</a:t>
            </a:r>
            <a:r>
              <a:rPr lang="en-US" altLang="zh-CN" dirty="0">
                <a:solidFill>
                  <a:srgbClr val="AD2B26"/>
                </a:solidFill>
              </a:rPr>
              <a:t>—</a:t>
            </a:r>
            <a:r>
              <a:rPr lang="zh-CN" altLang="en-US" dirty="0">
                <a:solidFill>
                  <a:srgbClr val="AD2B26"/>
                </a:solidFill>
              </a:rPr>
              <a:t>筛选器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突出显示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动态标题</a:t>
            </a:r>
            <a:endParaRPr lang="en-US" altLang="zh-CN" dirty="0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4261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产品介绍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介绍</a:t>
            </a:r>
            <a:endParaRPr lang="en-US" altLang="zh-CN" dirty="0"/>
          </a:p>
          <a:p>
            <a:r>
              <a:rPr lang="en-US" altLang="zh-CN" dirty="0"/>
              <a:t>Tableau</a:t>
            </a:r>
            <a:r>
              <a:rPr lang="zh-CN" altLang="en-US" dirty="0"/>
              <a:t>家族产品</a:t>
            </a:r>
            <a:endParaRPr lang="en-US" altLang="zh-CN" dirty="0"/>
          </a:p>
          <a:p>
            <a:r>
              <a:rPr lang="en-US" altLang="zh-CN" dirty="0">
                <a:solidFill>
                  <a:srgbClr val="AD2B26"/>
                </a:solidFill>
              </a:rPr>
              <a:t>Tableau</a:t>
            </a:r>
            <a:r>
              <a:rPr lang="zh-CN" altLang="en-US" dirty="0">
                <a:solidFill>
                  <a:srgbClr val="AD2B26"/>
                </a:solidFill>
              </a:rPr>
              <a:t> </a:t>
            </a:r>
            <a:r>
              <a:rPr lang="en-US" altLang="zh-CN" dirty="0">
                <a:solidFill>
                  <a:srgbClr val="AD2B26"/>
                </a:solidFill>
              </a:rPr>
              <a:t>Desktop</a:t>
            </a:r>
            <a:r>
              <a:rPr lang="zh-CN" altLang="en-US" dirty="0">
                <a:solidFill>
                  <a:srgbClr val="AD2B26"/>
                </a:solidFill>
              </a:rPr>
              <a:t>版本与安装</a:t>
            </a:r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462624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862262"/>
            <a:ext cx="11026690" cy="4219575"/>
          </a:xfrm>
        </p:spPr>
        <p:txBody>
          <a:bodyPr/>
          <a:lstStyle/>
          <a:p>
            <a:r>
              <a:rPr lang="zh-CN" altLang="en-US" dirty="0"/>
              <a:t>单击菜单栏“仪表板” ，点击“操作”，点击“添加操作” 并选择“筛选器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筛选器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940080"/>
            <a:ext cx="10749599" cy="517191"/>
          </a:xfrm>
        </p:spPr>
        <p:txBody>
          <a:bodyPr/>
          <a:lstStyle/>
          <a:p>
            <a:r>
              <a:rPr kumimoji="1" lang="zh-CN" altLang="en-US" dirty="0"/>
              <a:t>需求：</a:t>
            </a:r>
            <a:r>
              <a:rPr lang="zh-CN" altLang="en-US" b="0" dirty="0"/>
              <a:t>单击“全国销售概况”地图上的某个城市时，其他工作表会显示相应省份或区域的数据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3A3F18-43BE-5243-B797-BC5B5A96E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413" y="2388844"/>
            <a:ext cx="8965174" cy="422496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D1A1A42-5C0E-B94A-9C58-51B862781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129" y="3264052"/>
            <a:ext cx="4569110" cy="308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6738228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21202" y="761379"/>
            <a:ext cx="6937948" cy="4219575"/>
          </a:xfrm>
        </p:spPr>
        <p:txBody>
          <a:bodyPr/>
          <a:lstStyle/>
          <a:p>
            <a:r>
              <a:rPr lang="zh-CN" altLang="en-US" dirty="0"/>
              <a:t>弹出的对话框中做如下设置</a:t>
            </a:r>
          </a:p>
          <a:p>
            <a:pPr lvl="1"/>
            <a:r>
              <a:rPr lang="zh-CN" altLang="en-US" dirty="0"/>
              <a:t>命名为“按省份筛选”</a:t>
            </a:r>
          </a:p>
          <a:p>
            <a:pPr lvl="1"/>
            <a:r>
              <a:rPr lang="zh-CN" altLang="en-US" dirty="0"/>
              <a:t>在“源工作表” 菜单框内勾选 “各城市销售概况”。</a:t>
            </a:r>
          </a:p>
          <a:p>
            <a:pPr lvl="1"/>
            <a:r>
              <a:rPr lang="zh-CN" altLang="en-US" dirty="0"/>
              <a:t>在“源工作表”右侧，“运行工作方式”选择“选择”。</a:t>
            </a:r>
          </a:p>
          <a:p>
            <a:pPr marL="720725" lvl="2" indent="0"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悬停 ： 当光标悬浮于源工作表中某个点时就实现对某关联表的过滤。</a:t>
            </a:r>
          </a:p>
          <a:p>
            <a:pPr marL="720725" lvl="2" indent="0">
              <a:buNone/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选择：选中源工作表中某个点时实现对莫关联表的过滤。</a:t>
            </a:r>
          </a:p>
          <a:p>
            <a:pPr marL="720725" lvl="2" indent="0"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菜单：将“动作”显示在“工具提示”中，单击工具提示中的“动作”名时才实现对某关联表的过滤</a:t>
            </a:r>
          </a:p>
          <a:p>
            <a:pPr lvl="1"/>
            <a:r>
              <a:rPr lang="zh-CN" altLang="en-US" dirty="0"/>
              <a:t>在“目标工作表”框内勾选“各产品市场表现”、“各区域市场表现”和“物流费用情况”，将这三张表作为被过滤对象的表。</a:t>
            </a:r>
          </a:p>
          <a:p>
            <a:pPr lvl="1"/>
            <a:r>
              <a:rPr lang="zh-CN" altLang="en-US" dirty="0"/>
              <a:t>在“目标工作表”右侧，“清除选定内容时将会”处勾选“显示所有值”</a:t>
            </a:r>
          </a:p>
          <a:p>
            <a:pPr marL="720725" lvl="2" indent="0"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“离开筛选器”： 仅离开过滤器，被过滤工作表中数据在过滤后不发生变化</a:t>
            </a:r>
          </a:p>
          <a:p>
            <a:pPr marL="720725" lvl="2" indent="0">
              <a:buNone/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“显示所有值” ：取消选择时，被过滤工作表显示原始所有数据。</a:t>
            </a:r>
          </a:p>
          <a:p>
            <a:pPr marL="720725" lvl="2" indent="0"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“排除所有值”：取消选择时，被过滤工作表不显示任何数据。</a:t>
            </a:r>
          </a:p>
          <a:p>
            <a:pPr lvl="1"/>
            <a:r>
              <a:rPr lang="zh-CN" altLang="en-US" dirty="0"/>
              <a:t>选择“选定的字段”</a:t>
            </a:r>
            <a:r>
              <a:rPr lang="en-US" altLang="zh-CN" dirty="0"/>
              <a:t>-&gt;</a:t>
            </a:r>
            <a:r>
              <a:rPr lang="zh-CN" altLang="en-US" dirty="0"/>
              <a:t>“添加筛选器”添加省份为筛选字段。</a:t>
            </a:r>
            <a:endParaRPr lang="en-US" altLang="zh-CN" dirty="0"/>
          </a:p>
          <a:p>
            <a:pPr lvl="1"/>
            <a:r>
              <a:rPr kumimoji="1" lang="zh-CN" altLang="en-US" dirty="0"/>
              <a:t>点击确定，完成筛选器添加。</a:t>
            </a: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筛选器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9345F51-DD9F-1C47-9953-876FD0AB84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9000" y="581891"/>
            <a:ext cx="4683000" cy="6276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03124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21202" y="894379"/>
            <a:ext cx="10759918" cy="4219575"/>
          </a:xfrm>
        </p:spPr>
        <p:txBody>
          <a:bodyPr/>
          <a:lstStyle/>
          <a:p>
            <a:r>
              <a:rPr lang="zh-CN" altLang="en-US" dirty="0"/>
              <a:t>筛选器添加完成后，将会根据选中的城市更新数据图表内容。</a:t>
            </a:r>
          </a:p>
          <a:p>
            <a:pPr marL="0" indent="0">
              <a:buNone/>
            </a:pP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筛选器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7909D66-3E3D-634E-B897-B4215D0F18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8708" y="1591488"/>
            <a:ext cx="6454583" cy="4884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275631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仪表板制作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1"/>
            <a:ext cx="2723804" cy="3139023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需求说明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全国销售概况分析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各产品市场表现分析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各区域市场表现分析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物流费用情况分析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6FF734A2-4842-9642-B2AA-6FC18FE60DF8}"/>
              </a:ext>
            </a:extLst>
          </p:cNvPr>
          <p:cNvSpPr txBox="1">
            <a:spLocks/>
          </p:cNvSpPr>
          <p:nvPr/>
        </p:nvSpPr>
        <p:spPr>
          <a:xfrm>
            <a:off x="8279477" y="3069271"/>
            <a:ext cx="2374669" cy="3139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仪表板组装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筛选器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</a:rPr>
              <a:t>数据联动</a:t>
            </a:r>
            <a:r>
              <a:rPr lang="en-US" altLang="zh-CN" dirty="0">
                <a:solidFill>
                  <a:srgbClr val="AD2B26"/>
                </a:solidFill>
              </a:rPr>
              <a:t>—</a:t>
            </a:r>
            <a:r>
              <a:rPr lang="zh-CN" altLang="en-US" dirty="0">
                <a:solidFill>
                  <a:srgbClr val="AD2B26"/>
                </a:solidFill>
              </a:rPr>
              <a:t>突出显示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动态标题</a:t>
            </a:r>
            <a:endParaRPr lang="en-US" altLang="zh-CN" dirty="0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215101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862262"/>
            <a:ext cx="11026690" cy="4219575"/>
          </a:xfrm>
        </p:spPr>
        <p:txBody>
          <a:bodyPr/>
          <a:lstStyle/>
          <a:p>
            <a:r>
              <a:rPr lang="zh-CN" altLang="en-US" dirty="0"/>
              <a:t>单击菜单栏“仪表板” ，点击“操作”，点击“添加操作” 并选择“突出显示”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突出显示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940080"/>
            <a:ext cx="10749599" cy="517191"/>
          </a:xfrm>
        </p:spPr>
        <p:txBody>
          <a:bodyPr/>
          <a:lstStyle/>
          <a:p>
            <a:r>
              <a:rPr kumimoji="1" lang="zh-CN" altLang="en-US" dirty="0"/>
              <a:t>需求：</a:t>
            </a:r>
            <a:r>
              <a:rPr lang="zh-CN" altLang="en-US" b="0" dirty="0"/>
              <a:t>单击“全国销售概况”地图上的某个城市时，其他工作表会显示相应省份或区域的数据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03A3F18-43BE-5243-B797-BC5B5A96E7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3413" y="2388844"/>
            <a:ext cx="8965174" cy="422496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6DCA860-B4F0-E247-8BEB-5612E30D75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3381694"/>
            <a:ext cx="3786215" cy="2270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048335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21202" y="761379"/>
            <a:ext cx="6477620" cy="4219575"/>
          </a:xfrm>
        </p:spPr>
        <p:txBody>
          <a:bodyPr/>
          <a:lstStyle/>
          <a:p>
            <a:r>
              <a:rPr lang="zh-CN" altLang="en-US" dirty="0"/>
              <a:t>弹出的对话框中做如下设置</a:t>
            </a:r>
          </a:p>
          <a:p>
            <a:pPr lvl="1"/>
            <a:r>
              <a:rPr lang="zh-CN" altLang="en-US" dirty="0"/>
              <a:t>命名为“区域突出显示”</a:t>
            </a:r>
          </a:p>
          <a:p>
            <a:pPr lvl="1"/>
            <a:r>
              <a:rPr lang="zh-CN" altLang="en-US" dirty="0"/>
              <a:t>在“源工作表” 菜单框内勾选 “各个区域市场表现”。</a:t>
            </a:r>
          </a:p>
          <a:p>
            <a:pPr lvl="1"/>
            <a:r>
              <a:rPr lang="zh-CN" altLang="en-US" dirty="0"/>
              <a:t>在“源工作表”右侧，“运行工作方式”选择“选择”。</a:t>
            </a:r>
          </a:p>
          <a:p>
            <a:pPr marL="720725" lvl="2" indent="0"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悬停 ： 当光标悬浮于源工作表中某个点时就实现对某关联表的过滤。</a:t>
            </a:r>
          </a:p>
          <a:p>
            <a:pPr marL="720725" lvl="2" indent="0">
              <a:buNone/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选择：选中源工作表中某个点时实现对莫关联表的过滤。</a:t>
            </a:r>
          </a:p>
          <a:p>
            <a:pPr marL="720725" lvl="2" indent="0"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菜单：将“动作”显示在“工具提示”中，单击工具提示中的“动作”名时才实现对某关联表的过滤</a:t>
            </a:r>
          </a:p>
          <a:p>
            <a:r>
              <a:rPr lang="zh-CN" altLang="en-US" dirty="0"/>
              <a:t>目标工作表选择其余三个工作表。</a:t>
            </a:r>
            <a:endParaRPr lang="en-US" altLang="zh-CN" dirty="0"/>
          </a:p>
          <a:p>
            <a:r>
              <a:rPr lang="zh-CN" altLang="en-US" dirty="0"/>
              <a:t>选择“选定的字段”</a:t>
            </a:r>
            <a:r>
              <a:rPr lang="en-US" altLang="zh-CN" dirty="0"/>
              <a:t>-&gt;</a:t>
            </a:r>
            <a:r>
              <a:rPr lang="zh-CN" altLang="en-US" dirty="0"/>
              <a:t>“区域”添加突出显示的字段为区域字段。</a:t>
            </a:r>
            <a:endParaRPr lang="en-US" altLang="zh-CN" dirty="0"/>
          </a:p>
          <a:p>
            <a:r>
              <a:rPr kumimoji="1" lang="zh-CN" altLang="en-US" dirty="0"/>
              <a:t>点击确定，完成筛选器添加。</a:t>
            </a: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突出显示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2DDB6C-E4B7-B347-88F9-8E2F4B57BB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8822" y="761379"/>
            <a:ext cx="4018223" cy="574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208864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21202" y="947651"/>
            <a:ext cx="10759918" cy="4033303"/>
          </a:xfrm>
        </p:spPr>
        <p:txBody>
          <a:bodyPr/>
          <a:lstStyle/>
          <a:p>
            <a:r>
              <a:rPr lang="zh-CN" altLang="en-US" dirty="0"/>
              <a:t>我们回到仪表板，点击华东地区，我们发现只有产品市场表现表可以联动。不符合我们的预期，那为什么其他表无法联动呢？其实是因为没有进行区域标记，我们只要进行标记即可。</a:t>
            </a:r>
            <a:endParaRPr lang="en-US" altLang="zh-CN" dirty="0"/>
          </a:p>
          <a:p>
            <a:r>
              <a:rPr lang="zh-CN" altLang="en-US" dirty="0"/>
              <a:t>我们只需将“全国销售概况”和“物流费用情况”工作表中的区域标签拖拽到标记栏内，使用详细信息标记即可。</a:t>
            </a:r>
            <a:br>
              <a:rPr lang="zh-CN" altLang="en-US" dirty="0"/>
            </a:b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突出显示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8E2CAFA-0F98-D74C-AFD4-13207E4208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486" y="2612098"/>
            <a:ext cx="4763910" cy="360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9E8ABFD3-7E12-4743-89D3-B373C2EFD0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605" y="2612098"/>
            <a:ext cx="4779377" cy="3600000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5EAAF07D-207F-B94C-8D05-E7912519ED4E}"/>
              </a:ext>
            </a:extLst>
          </p:cNvPr>
          <p:cNvSpPr/>
          <p:nvPr/>
        </p:nvSpPr>
        <p:spPr>
          <a:xfrm>
            <a:off x="5791201" y="4079589"/>
            <a:ext cx="609600" cy="66501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1950232-B1F6-5745-A038-38A7AD08C0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154" y="189000"/>
            <a:ext cx="8575038" cy="64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E6080EE-2A6B-3B4F-BD72-DA0028AF07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1234" y="189000"/>
            <a:ext cx="8602879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32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21202" y="947651"/>
            <a:ext cx="10759918" cy="4033303"/>
          </a:xfrm>
        </p:spPr>
        <p:txBody>
          <a:bodyPr/>
          <a:lstStyle/>
          <a:p>
            <a:r>
              <a:rPr lang="zh-CN" altLang="en-US" dirty="0"/>
              <a:t>拖拽完成后，选择任意区域，所有图表全部联动成功。</a:t>
            </a:r>
            <a:br>
              <a:rPr lang="zh-CN" altLang="en-US" dirty="0"/>
            </a:br>
            <a:endParaRPr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突出显示</a:t>
            </a:r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584393-55DF-9C43-9125-0830FA070A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66193" y="1746835"/>
            <a:ext cx="6459614" cy="4866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4574294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仪表板制作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1"/>
            <a:ext cx="2723804" cy="3139023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需求说明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全国销售概况分析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各产品市场表现分析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各区域市场表现分析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物流费用情况分析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6FF734A2-4842-9642-B2AA-6FC18FE60DF8}"/>
              </a:ext>
            </a:extLst>
          </p:cNvPr>
          <p:cNvSpPr txBox="1">
            <a:spLocks/>
          </p:cNvSpPr>
          <p:nvPr/>
        </p:nvSpPr>
        <p:spPr>
          <a:xfrm>
            <a:off x="8279477" y="3069271"/>
            <a:ext cx="2374669" cy="3139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仪表板组装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筛选器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突出显示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</a:rPr>
              <a:t>数据联动</a:t>
            </a:r>
            <a:r>
              <a:rPr lang="en-US" altLang="zh-CN" dirty="0">
                <a:solidFill>
                  <a:srgbClr val="AD2B26"/>
                </a:solidFill>
              </a:rPr>
              <a:t>—</a:t>
            </a:r>
            <a:r>
              <a:rPr lang="zh-CN" altLang="en-US" dirty="0">
                <a:solidFill>
                  <a:srgbClr val="AD2B26"/>
                </a:solidFill>
              </a:rPr>
              <a:t>动态标题</a:t>
            </a:r>
            <a:endParaRPr lang="en-US" altLang="zh-CN" dirty="0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3746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AE5AB13-44E1-3D4F-88AF-C13C49A7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87459" y="1366962"/>
            <a:ext cx="1968500" cy="9906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862262"/>
            <a:ext cx="11026690" cy="4219575"/>
          </a:xfrm>
        </p:spPr>
        <p:txBody>
          <a:bodyPr/>
          <a:lstStyle/>
          <a:p>
            <a:r>
              <a:rPr lang="zh-CN" altLang="en-US" dirty="0"/>
              <a:t>添加完筛选器后，我们发现之前的工作表中出现了“操作（省份）”筛选器</a:t>
            </a:r>
          </a:p>
          <a:p>
            <a:r>
              <a:rPr lang="zh-CN" altLang="en-US" dirty="0"/>
              <a:t>我们双击工作表标题，出现编辑标题窗口，将光标移动到最前方，插入省份</a:t>
            </a:r>
            <a:r>
              <a:rPr lang="en-US" altLang="zh-CN" dirty="0"/>
              <a:t>1</a:t>
            </a:r>
            <a:r>
              <a:rPr lang="zh-CN" altLang="en-US" dirty="0"/>
              <a:t>，并将省份调整为橙色。</a:t>
            </a:r>
          </a:p>
          <a:p>
            <a:r>
              <a:rPr lang="zh-CN" altLang="en-US" dirty="0"/>
              <a:t>将所有工作表操作完成后，我们点击省份则其余工作表名称随之动态变化。</a:t>
            </a:r>
          </a:p>
          <a:p>
            <a:pPr marL="0" indent="0">
              <a:buNone/>
            </a:pPr>
            <a:br>
              <a:rPr lang="zh-CN" altLang="en-US" dirty="0"/>
            </a:b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动态标题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940080"/>
            <a:ext cx="10749599" cy="517191"/>
          </a:xfrm>
        </p:spPr>
        <p:txBody>
          <a:bodyPr/>
          <a:lstStyle/>
          <a:p>
            <a:r>
              <a:rPr kumimoji="1" lang="zh-CN" altLang="en-US" dirty="0"/>
              <a:t>需求：</a:t>
            </a:r>
            <a:r>
              <a:rPr lang="zh-CN" altLang="en-US" b="0" dirty="0">
                <a:solidFill>
                  <a:schemeClr val="tx1"/>
                </a:solidFill>
              </a:rPr>
              <a:t>点击“全国销售概况”地图上的城市时，其他工作表标题随地区变化而动态变化</a:t>
            </a:r>
            <a:endParaRPr lang="en-US" altLang="zh-CN" b="0" dirty="0">
              <a:solidFill>
                <a:schemeClr val="tx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2DB7454-F4E0-C54B-A906-7F90F155EF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80" y="3246828"/>
            <a:ext cx="4429746" cy="32400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92A0330-D10E-F24F-9080-0939451215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8808" y="3246828"/>
            <a:ext cx="4300237" cy="3240000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9127BCC2-A13E-B845-A09B-0B1093CD08F8}"/>
              </a:ext>
            </a:extLst>
          </p:cNvPr>
          <p:cNvSpPr/>
          <p:nvPr/>
        </p:nvSpPr>
        <p:spPr>
          <a:xfrm>
            <a:off x="5564659" y="4553957"/>
            <a:ext cx="710115" cy="62574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BE20BFF4-2D71-AC4A-824A-16D2AC18A6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174" y="244189"/>
            <a:ext cx="8156448" cy="614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929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图示 10">
            <a:extLst>
              <a:ext uri="{FF2B5EF4-FFF2-40B4-BE49-F238E27FC236}">
                <a16:creationId xmlns:a16="http://schemas.microsoft.com/office/drawing/2014/main" id="{E1C9BBAF-7C56-4544-BECD-4CF72F08F40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56022319"/>
              </p:ext>
            </p:extLst>
          </p:nvPr>
        </p:nvGraphicFramePr>
        <p:xfrm>
          <a:off x="212650" y="1457271"/>
          <a:ext cx="11759609" cy="515654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Tableau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Desktop</a:t>
            </a:r>
            <a:r>
              <a:rPr kumimoji="1" lang="zh-CN" altLang="en-US" dirty="0"/>
              <a:t>版本与安装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Tableau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Desktop</a:t>
            </a:r>
            <a:r>
              <a:rPr kumimoji="1" lang="zh-CN" altLang="en-US" dirty="0"/>
              <a:t>版本</a:t>
            </a: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517191"/>
          </a:xfrm>
        </p:spPr>
        <p:txBody>
          <a:bodyPr/>
          <a:lstStyle/>
          <a:p>
            <a:pPr marL="276225" indent="-276225"/>
            <a:r>
              <a:rPr lang="zh-CN" altLang="en-US" b="1" dirty="0"/>
              <a:t>下载链接：</a:t>
            </a:r>
            <a:r>
              <a:rPr lang="en" altLang="zh-CN" b="1" dirty="0">
                <a:hlinkClick r:id="rId2"/>
              </a:rPr>
              <a:t>https://www.tableau.com/zh-cn/products/trial</a:t>
            </a:r>
            <a:endParaRPr lang="en" altLang="zh-CN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Tableau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Desktop</a:t>
            </a:r>
            <a:r>
              <a:rPr kumimoji="1" lang="zh-CN" altLang="en-US" dirty="0"/>
              <a:t>版本与安装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Tableau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Desktop</a:t>
            </a:r>
            <a:r>
              <a:rPr kumimoji="1" lang="zh-CN" altLang="en-US" dirty="0"/>
              <a:t>下载与安装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F0DD7E68-6891-BB4B-BADB-8C3B7C9C6B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57139" y="2326007"/>
            <a:ext cx="5877722" cy="340965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070E7D15-6164-5A45-9726-D2BE8CC2A8D3}"/>
              </a:ext>
            </a:extLst>
          </p:cNvPr>
          <p:cNvSpPr txBox="1"/>
          <p:nvPr/>
        </p:nvSpPr>
        <p:spPr>
          <a:xfrm>
            <a:off x="2529256" y="6073999"/>
            <a:ext cx="71128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accent2"/>
                </a:solidFill>
              </a:rPr>
              <a:t>因为是付费软件，我们只申请试用就可以了，全功能</a:t>
            </a:r>
            <a:r>
              <a:rPr lang="en-US" altLang="zh-CN" dirty="0">
                <a:solidFill>
                  <a:schemeClr val="accent2"/>
                </a:solidFill>
              </a:rPr>
              <a:t>14</a:t>
            </a:r>
            <a:r>
              <a:rPr lang="zh-CN" altLang="en-US" dirty="0">
                <a:solidFill>
                  <a:schemeClr val="accent2"/>
                </a:solidFill>
              </a:rPr>
              <a:t>天免费试用。</a:t>
            </a:r>
          </a:p>
        </p:txBody>
      </p:sp>
    </p:spTree>
    <p:extLst>
      <p:ext uri="{BB962C8B-B14F-4D97-AF65-F5344CB8AC3E}">
        <p14:creationId xmlns:p14="http://schemas.microsoft.com/office/powerpoint/2010/main" val="3498556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517191"/>
          </a:xfrm>
        </p:spPr>
        <p:txBody>
          <a:bodyPr/>
          <a:lstStyle/>
          <a:p>
            <a:pPr marL="276225" indent="-276225"/>
            <a:r>
              <a:rPr lang="zh-CN" altLang="en-US" b="1" dirty="0"/>
              <a:t>下载链接：</a:t>
            </a:r>
            <a:r>
              <a:rPr lang="en" altLang="zh-CN" b="1" dirty="0">
                <a:hlinkClick r:id="rId2"/>
              </a:rPr>
              <a:t>https://www.tableau.com/zh-cn/products/trial</a:t>
            </a:r>
            <a:endParaRPr lang="en" altLang="zh-CN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Tableau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Desktop</a:t>
            </a:r>
            <a:r>
              <a:rPr kumimoji="1" lang="zh-CN" altLang="en-US" dirty="0"/>
              <a:t>版本与安装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Tableau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Desktop</a:t>
            </a:r>
            <a:r>
              <a:rPr kumimoji="1" lang="zh-CN" altLang="en-US" dirty="0"/>
              <a:t>下载与安装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9CADA84-40FA-FA48-9EBC-C74C3137D1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246" y="2812000"/>
            <a:ext cx="3283276" cy="2880000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A27FA1F-BCF3-4448-91D3-998A94C8A4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05268" y="2812000"/>
            <a:ext cx="3640898" cy="2880000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41C5FDC-3C70-EA48-880B-BBF368D34B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3912" y="2812000"/>
            <a:ext cx="3623842" cy="2880000"/>
          </a:xfrm>
          <a:prstGeom prst="rect">
            <a:avLst/>
          </a:prstGeom>
          <a:ln w="12700">
            <a:solidFill>
              <a:schemeClr val="accent2"/>
            </a:solidFill>
          </a:ln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E19435D8-01E8-EF4C-92A1-93EE9AB108EC}"/>
              </a:ext>
            </a:extLst>
          </p:cNvPr>
          <p:cNvSpPr/>
          <p:nvPr/>
        </p:nvSpPr>
        <p:spPr>
          <a:xfrm>
            <a:off x="3579092" y="4029931"/>
            <a:ext cx="434605" cy="44413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29364C37-5DD7-E84E-B264-B39CB20F2EE1}"/>
              </a:ext>
            </a:extLst>
          </p:cNvPr>
          <p:cNvSpPr/>
          <p:nvPr/>
        </p:nvSpPr>
        <p:spPr>
          <a:xfrm>
            <a:off x="7837736" y="4029930"/>
            <a:ext cx="434605" cy="44413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568499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517191"/>
          </a:xfrm>
        </p:spPr>
        <p:txBody>
          <a:bodyPr/>
          <a:lstStyle/>
          <a:p>
            <a:pPr marL="0" indent="0">
              <a:buNone/>
            </a:pPr>
            <a:r>
              <a:rPr lang="zh-CN" altLang="en-US" b="1" dirty="0">
                <a:solidFill>
                  <a:schemeClr val="accent2"/>
                </a:solidFill>
              </a:rPr>
              <a:t>开启</a:t>
            </a:r>
            <a:r>
              <a:rPr lang="en-US" altLang="zh-CN" b="1" dirty="0">
                <a:solidFill>
                  <a:schemeClr val="accent2"/>
                </a:solidFill>
              </a:rPr>
              <a:t>tableau</a:t>
            </a:r>
            <a:r>
              <a:rPr lang="zh-CN" altLang="en" b="1" dirty="0">
                <a:solidFill>
                  <a:schemeClr val="accent2"/>
                </a:solidFill>
              </a:rPr>
              <a:t>的</a:t>
            </a:r>
            <a:r>
              <a:rPr lang="zh-CN" altLang="en-US" b="1" dirty="0">
                <a:solidFill>
                  <a:schemeClr val="accent2"/>
                </a:solidFill>
              </a:rPr>
              <a:t>学习之旅吧！</a:t>
            </a:r>
            <a:endParaRPr lang="en-US" altLang="zh-CN" b="1" dirty="0">
              <a:solidFill>
                <a:schemeClr val="accent2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Tableau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Desktop</a:t>
            </a:r>
            <a:r>
              <a:rPr kumimoji="1" lang="zh-CN" altLang="en-US" dirty="0"/>
              <a:t>版本与安装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Tableau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Desktop</a:t>
            </a:r>
            <a:r>
              <a:rPr kumimoji="1" lang="zh-CN" altLang="en-US" dirty="0"/>
              <a:t>下载与安装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DE976D2-E79D-6A4A-B30E-1129C39A07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4976" y="2212070"/>
            <a:ext cx="6876925" cy="425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8005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基本操作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1"/>
            <a:ext cx="2723804" cy="3139023"/>
          </a:xfrm>
        </p:spPr>
        <p:txBody>
          <a:bodyPr/>
          <a:lstStyle/>
          <a:p>
            <a:r>
              <a:rPr lang="zh-CN" altLang="en-US" dirty="0">
                <a:solidFill>
                  <a:srgbClr val="AD2B26"/>
                </a:solidFill>
              </a:rPr>
              <a:t>数据源连接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Tableau</a:t>
            </a:r>
            <a:r>
              <a:rPr lang="zh-CN" altLang="en-US" dirty="0">
                <a:solidFill>
                  <a:schemeClr val="tx1"/>
                </a:solidFill>
              </a:rPr>
              <a:t>开发体验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数据排序</a:t>
            </a:r>
            <a:endParaRPr lang="en-US" altLang="zh-CN" dirty="0"/>
          </a:p>
          <a:p>
            <a:r>
              <a:rPr lang="zh-CN" altLang="en-US" dirty="0"/>
              <a:t>数据分层</a:t>
            </a:r>
            <a:endParaRPr lang="en-US" altLang="zh-CN" dirty="0"/>
          </a:p>
          <a:p>
            <a:r>
              <a:rPr lang="zh-CN" altLang="en-US" dirty="0"/>
              <a:t>数据分组</a:t>
            </a:r>
            <a:endParaRPr lang="en-US" altLang="zh-CN" dirty="0"/>
          </a:p>
          <a:p>
            <a:r>
              <a:rPr lang="zh-CN" altLang="en-US" dirty="0"/>
              <a:t>数据集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995314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927463"/>
            <a:ext cx="10749598" cy="1357509"/>
          </a:xfrm>
        </p:spPr>
        <p:txBody>
          <a:bodyPr/>
          <a:lstStyle/>
          <a:p>
            <a:r>
              <a:rPr lang="zh-CN" altLang="en-US" dirty="0"/>
              <a:t>打开</a:t>
            </a:r>
            <a:r>
              <a:rPr lang="en" altLang="zh-CN" dirty="0"/>
              <a:t>tableau</a:t>
            </a:r>
            <a:r>
              <a:rPr lang="zh-CN" altLang="en" dirty="0"/>
              <a:t>，</a:t>
            </a:r>
            <a:r>
              <a:rPr lang="zh-CN" altLang="en-US" dirty="0"/>
              <a:t>可以在左侧窗口看到连接选项，目前</a:t>
            </a:r>
            <a:r>
              <a:rPr lang="en" altLang="zh-CN" dirty="0"/>
              <a:t>tableau</a:t>
            </a:r>
            <a:r>
              <a:rPr lang="zh-CN" altLang="en-US" dirty="0"/>
              <a:t>可以连接</a:t>
            </a:r>
            <a:r>
              <a:rPr lang="en-US" altLang="zh-CN" dirty="0"/>
              <a:t>70</a:t>
            </a:r>
            <a:r>
              <a:rPr lang="zh-CN" altLang="en-US" dirty="0"/>
              <a:t>多种数据源类型，这些数据源大体可以分为两类，分别是</a:t>
            </a:r>
            <a:r>
              <a:rPr lang="zh-CN" altLang="en-US" b="1" dirty="0">
                <a:solidFill>
                  <a:schemeClr val="accent2"/>
                </a:solidFill>
              </a:rPr>
              <a:t>本地数据源（文件）</a:t>
            </a:r>
            <a:r>
              <a:rPr lang="zh-CN" altLang="en-US" dirty="0"/>
              <a:t>和</a:t>
            </a:r>
            <a:r>
              <a:rPr lang="zh-CN" altLang="en-US" b="1" dirty="0">
                <a:solidFill>
                  <a:schemeClr val="accent2"/>
                </a:solidFill>
              </a:rPr>
              <a:t>服务器数据源（服务）</a:t>
            </a:r>
            <a:r>
              <a:rPr lang="zh-CN" altLang="en-US" dirty="0"/>
              <a:t>。</a:t>
            </a:r>
          </a:p>
          <a:p>
            <a:r>
              <a:rPr lang="zh-CN" altLang="en-US" b="1" dirty="0"/>
              <a:t>数据源：</a:t>
            </a:r>
            <a:r>
              <a:rPr lang="zh-CN" altLang="en-US" dirty="0"/>
              <a:t>数据的来源，包括文件、数据库、服务器等。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数据源连接</a:t>
            </a:r>
            <a:endParaRPr lang="en-US" altLang="zh-CN" dirty="0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ED2D5EA-443F-C641-AA72-345891B2F6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4060" y="2284972"/>
            <a:ext cx="6723879" cy="414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4011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" altLang="zh-CN" dirty="0"/>
              <a:t>tableau</a:t>
            </a:r>
            <a:r>
              <a:rPr lang="zh-CN" altLang="en-US" dirty="0"/>
              <a:t>支持的本地数据源包括</a:t>
            </a:r>
            <a:r>
              <a:rPr lang="en" altLang="zh-CN" dirty="0"/>
              <a:t>Excel</a:t>
            </a:r>
            <a:r>
              <a:rPr lang="zh-CN" altLang="en" dirty="0"/>
              <a:t>、</a:t>
            </a:r>
            <a:r>
              <a:rPr lang="en" altLang="zh-CN" dirty="0"/>
              <a:t>txt</a:t>
            </a:r>
            <a:r>
              <a:rPr lang="zh-CN" altLang="en" dirty="0"/>
              <a:t>、</a:t>
            </a:r>
            <a:r>
              <a:rPr lang="en" altLang="zh-CN" dirty="0"/>
              <a:t>csv</a:t>
            </a:r>
            <a:r>
              <a:rPr lang="zh-CN" altLang="en" dirty="0"/>
              <a:t>、</a:t>
            </a:r>
            <a:r>
              <a:rPr lang="en" altLang="zh-CN" dirty="0"/>
              <a:t>json</a:t>
            </a:r>
            <a:r>
              <a:rPr lang="zh-CN" altLang="en-US" dirty="0"/>
              <a:t>等各类常见的源数据格式，还支持多种空间文件， 为使用地图分析提供了条件，</a:t>
            </a:r>
            <a:r>
              <a:rPr lang="zh-CN" altLang="en-US" dirty="0">
                <a:solidFill>
                  <a:schemeClr val="accent2"/>
                </a:solidFill>
              </a:rPr>
              <a:t>本地连接的数据源多以文件形式呈现。</a:t>
            </a:r>
            <a:endParaRPr lang="en-US" altLang="zh-CN" dirty="0">
              <a:solidFill>
                <a:schemeClr val="accent2"/>
              </a:solidFill>
            </a:endParaRPr>
          </a:p>
          <a:p>
            <a:r>
              <a:rPr lang="zh-CN" altLang="en-US" dirty="0">
                <a:solidFill>
                  <a:schemeClr val="accent2"/>
                </a:solidFill>
              </a:rPr>
              <a:t>本案例使用的是</a:t>
            </a:r>
            <a:r>
              <a:rPr lang="en-US" altLang="zh-CN" dirty="0">
                <a:solidFill>
                  <a:schemeClr val="accent2"/>
                </a:solidFill>
              </a:rPr>
              <a:t>Excel</a:t>
            </a:r>
            <a:r>
              <a:rPr lang="zh-CN" altLang="en-US" dirty="0">
                <a:solidFill>
                  <a:schemeClr val="accent2"/>
                </a:solidFill>
              </a:rPr>
              <a:t>作为本地数据源进行导入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数据源连接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2"/>
                </a:solidFill>
              </a:rPr>
              <a:t>本地数据源连接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0F64E8A-156E-7A4E-A357-77730A0296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6479" y="3088821"/>
            <a:ext cx="10454640" cy="2683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555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打开</a:t>
            </a:r>
            <a:r>
              <a:rPr lang="en" altLang="zh-CN" dirty="0"/>
              <a:t>tableau</a:t>
            </a:r>
            <a:r>
              <a:rPr lang="zh-CN" altLang="en" dirty="0"/>
              <a:t>，</a:t>
            </a:r>
            <a:r>
              <a:rPr lang="zh-CN" altLang="en-US" dirty="0"/>
              <a:t>在左侧连接窗口点击”</a:t>
            </a:r>
            <a:r>
              <a:rPr lang="en" altLang="zh-CN" dirty="0"/>
              <a:t>Microsoft Excel“</a:t>
            </a:r>
            <a:r>
              <a:rPr lang="zh-CN" altLang="en" dirty="0"/>
              <a:t>；</a:t>
            </a:r>
          </a:p>
          <a:p>
            <a:r>
              <a:rPr lang="zh-CN" altLang="en-US" dirty="0"/>
              <a:t>在文件对话框找到准备导入的数据集，我们这里使用的数据集为”某公司销售数据</a:t>
            </a:r>
            <a:r>
              <a:rPr lang="en-US" altLang="zh-CN" dirty="0"/>
              <a:t>.</a:t>
            </a:r>
            <a:r>
              <a:rPr lang="en" altLang="zh-CN" dirty="0"/>
              <a:t>xlsx“</a:t>
            </a:r>
            <a:r>
              <a:rPr lang="zh-CN" altLang="en" dirty="0"/>
              <a:t>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数据源连接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2"/>
                </a:solidFill>
              </a:rPr>
              <a:t>本地数据源连接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7AAC48A-2043-A04B-89FC-3BB68AE665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354" y="2638425"/>
            <a:ext cx="6087292" cy="375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611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产品介绍</a:t>
            </a:r>
            <a:endParaRPr lang="en-US" altLang="zh-CN" dirty="0"/>
          </a:p>
          <a:p>
            <a:r>
              <a:rPr lang="en-US" altLang="zh-CN" dirty="0"/>
              <a:t>Tableau</a:t>
            </a:r>
            <a:r>
              <a:rPr lang="zh-CN" altLang="en-US" dirty="0"/>
              <a:t>基本操作</a:t>
            </a:r>
            <a:endParaRPr lang="en-US" altLang="zh-CN" dirty="0"/>
          </a:p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  <a:endParaRPr lang="en-US" altLang="zh-CN" dirty="0"/>
          </a:p>
          <a:p>
            <a:r>
              <a:rPr lang="en-US" altLang="zh-CN" dirty="0"/>
              <a:t>Tableau</a:t>
            </a:r>
            <a:r>
              <a:rPr lang="zh-CN" altLang="en-US" dirty="0"/>
              <a:t>常用图表</a:t>
            </a:r>
            <a:endParaRPr lang="en-US" altLang="zh-CN" dirty="0"/>
          </a:p>
          <a:p>
            <a:r>
              <a:rPr lang="en-US" altLang="zh-CN" dirty="0">
                <a:solidFill>
                  <a:schemeClr val="accent2"/>
                </a:solidFill>
              </a:rPr>
              <a:t>Tableau</a:t>
            </a:r>
            <a:r>
              <a:rPr lang="zh-CN" altLang="en-US" dirty="0">
                <a:solidFill>
                  <a:schemeClr val="accent2"/>
                </a:solidFill>
              </a:rPr>
              <a:t>仪表板制作</a:t>
            </a:r>
            <a:endParaRPr lang="en-US" altLang="zh-CN" dirty="0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根据操作步骤，找到并打开需要导入的</a:t>
            </a:r>
            <a:r>
              <a:rPr lang="en" altLang="zh-CN" dirty="0"/>
              <a:t>excel</a:t>
            </a:r>
            <a:r>
              <a:rPr lang="zh-CN" altLang="en-US" dirty="0"/>
              <a:t>工作薄后，即可进入数据源管理页面。该页面分为四个功能区，分别是画布区、数据区、数据源区、工作表区，可以对导入的数据源进行各种管理操作，如连接多个数据源、确定数据源之间的连接方式、修改字段名、隐藏字段、调整字段属性等。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数据源连接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2"/>
                </a:solidFill>
              </a:rPr>
              <a:t>本地数据源连接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DCF5E0-27CD-C743-B639-4A9F8DE42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1396" y="2925054"/>
            <a:ext cx="5949207" cy="3688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910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数据源连接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2"/>
                </a:solidFill>
              </a:rPr>
              <a:t>本地数据源连接</a:t>
            </a:r>
          </a:p>
        </p:txBody>
      </p:sp>
      <p:sp>
        <p:nvSpPr>
          <p:cNvPr id="8" name="右箭头标注 7">
            <a:extLst>
              <a:ext uri="{FF2B5EF4-FFF2-40B4-BE49-F238E27FC236}">
                <a16:creationId xmlns:a16="http://schemas.microsoft.com/office/drawing/2014/main" id="{3F695B7B-BFEC-0848-8AE5-E0DD534EBB3E}"/>
              </a:ext>
            </a:extLst>
          </p:cNvPr>
          <p:cNvSpPr/>
          <p:nvPr/>
        </p:nvSpPr>
        <p:spPr>
          <a:xfrm>
            <a:off x="408214" y="1648842"/>
            <a:ext cx="2652303" cy="1025584"/>
          </a:xfrm>
          <a:prstGeom prst="rightArrowCallout">
            <a:avLst>
              <a:gd name="adj1" fmla="val 15447"/>
              <a:gd name="adj2" fmla="val 25000"/>
              <a:gd name="adj3" fmla="val 25000"/>
              <a:gd name="adj4" fmla="val 803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导入的数据源连接，可以是一个数据源，也可以是多个数据源。</a:t>
            </a:r>
            <a:endParaRPr kumimoji="1" lang="zh-CN" altLang="en-US" sz="1600" dirty="0"/>
          </a:p>
        </p:txBody>
      </p:sp>
      <p:sp>
        <p:nvSpPr>
          <p:cNvPr id="9" name="右箭头标注 8">
            <a:extLst>
              <a:ext uri="{FF2B5EF4-FFF2-40B4-BE49-F238E27FC236}">
                <a16:creationId xmlns:a16="http://schemas.microsoft.com/office/drawing/2014/main" id="{8A41C6B8-88A5-3142-ABD2-0B4683594AC6}"/>
              </a:ext>
            </a:extLst>
          </p:cNvPr>
          <p:cNvSpPr/>
          <p:nvPr/>
        </p:nvSpPr>
        <p:spPr>
          <a:xfrm>
            <a:off x="408213" y="2916208"/>
            <a:ext cx="2652303" cy="1025584"/>
          </a:xfrm>
          <a:prstGeom prst="rightArrowCallout">
            <a:avLst>
              <a:gd name="adj1" fmla="val 15447"/>
              <a:gd name="adj2" fmla="val 25000"/>
              <a:gd name="adj3" fmla="val 25000"/>
              <a:gd name="adj4" fmla="val 8036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/>
              <a:t>对应每一个数据源的工作表，每个工作表都是一个数据表单。</a:t>
            </a:r>
            <a:endParaRPr kumimoji="1" lang="zh-CN" altLang="en-US" sz="1600" dirty="0"/>
          </a:p>
        </p:txBody>
      </p:sp>
      <p:sp>
        <p:nvSpPr>
          <p:cNvPr id="10" name="左箭头标注 9">
            <a:extLst>
              <a:ext uri="{FF2B5EF4-FFF2-40B4-BE49-F238E27FC236}">
                <a16:creationId xmlns:a16="http://schemas.microsoft.com/office/drawing/2014/main" id="{BC121A0B-5ADB-1743-80E2-84AA4E7A67CF}"/>
              </a:ext>
            </a:extLst>
          </p:cNvPr>
          <p:cNvSpPr/>
          <p:nvPr/>
        </p:nvSpPr>
        <p:spPr>
          <a:xfrm>
            <a:off x="9198933" y="1616179"/>
            <a:ext cx="2650169" cy="1633201"/>
          </a:xfrm>
          <a:prstGeom prst="leftArrowCallout">
            <a:avLst>
              <a:gd name="adj1" fmla="val 14932"/>
              <a:gd name="adj2" fmla="val 25000"/>
              <a:gd name="adj3" fmla="val 25000"/>
              <a:gd name="adj4" fmla="val 809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/>
              <a:t>对某个工作表或多个工作表彼此间关系进行联接等操作的区域，比如选择数据提取方式（实时、提取）、确定多个工作表的连接方式（如内连接、外连接）等。</a:t>
            </a:r>
            <a:endParaRPr kumimoji="1" lang="zh-CN" altLang="en-US" sz="1400" dirty="0"/>
          </a:p>
        </p:txBody>
      </p:sp>
      <p:sp>
        <p:nvSpPr>
          <p:cNvPr id="11" name="左箭头标注 10">
            <a:extLst>
              <a:ext uri="{FF2B5EF4-FFF2-40B4-BE49-F238E27FC236}">
                <a16:creationId xmlns:a16="http://schemas.microsoft.com/office/drawing/2014/main" id="{CFF2730E-E97F-FA4D-A0F4-C8F6E5494B22}"/>
              </a:ext>
            </a:extLst>
          </p:cNvPr>
          <p:cNvSpPr/>
          <p:nvPr/>
        </p:nvSpPr>
        <p:spPr>
          <a:xfrm>
            <a:off x="9196799" y="3413381"/>
            <a:ext cx="2650169" cy="1633201"/>
          </a:xfrm>
          <a:prstGeom prst="leftArrowCallout">
            <a:avLst>
              <a:gd name="adj1" fmla="val 14932"/>
              <a:gd name="adj2" fmla="val 25000"/>
              <a:gd name="adj3" fmla="val 25000"/>
              <a:gd name="adj4" fmla="val 8099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/>
              <a:t>对各个工作表的数据表单进行展现、操作的区域，可以查看及重命名字段名称、更换字段类型（如字符串、数字、日期）、创建计算等。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5A1361D1-2E9A-C345-BDEF-93D9F634E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8384" y="1409578"/>
            <a:ext cx="6127942" cy="379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1517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" altLang="zh-CN" dirty="0"/>
              <a:t>tableau</a:t>
            </a:r>
            <a:r>
              <a:rPr lang="zh-CN" altLang="en-US" dirty="0"/>
              <a:t>支持的服务器数据源包括各类数据库（如</a:t>
            </a:r>
            <a:r>
              <a:rPr lang="en" altLang="zh-CN" dirty="0"/>
              <a:t>Mysql</a:t>
            </a:r>
            <a:r>
              <a:rPr lang="zh-CN" altLang="en" dirty="0"/>
              <a:t>、</a:t>
            </a:r>
            <a:r>
              <a:rPr lang="en" altLang="zh-CN" dirty="0"/>
              <a:t>Oracle</a:t>
            </a:r>
            <a:r>
              <a:rPr lang="zh-CN" altLang="en" dirty="0"/>
              <a:t>、</a:t>
            </a:r>
            <a:r>
              <a:rPr lang="en" altLang="zh-CN" dirty="0"/>
              <a:t>MongoDB</a:t>
            </a:r>
            <a:r>
              <a:rPr lang="zh-CN" altLang="en" dirty="0"/>
              <a:t>）、</a:t>
            </a:r>
            <a:r>
              <a:rPr lang="zh-CN" altLang="en-US" dirty="0"/>
              <a:t>在线数据服务（如</a:t>
            </a:r>
            <a:r>
              <a:rPr lang="en" altLang="zh-CN" dirty="0"/>
              <a:t>google analtics</a:t>
            </a:r>
            <a:r>
              <a:rPr lang="zh-CN" altLang="en" dirty="0"/>
              <a:t>）</a:t>
            </a:r>
            <a:r>
              <a:rPr lang="zh-CN" altLang="en-US" dirty="0"/>
              <a:t>等，可以根据使用需要，与目标服务器数据源建立连接关系，实时或提取数据进行分析。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数据源连接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2"/>
                </a:solidFill>
              </a:rPr>
              <a:t>服务器数据源连接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796D5E3-B2B2-B249-A4FA-64660F695E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6269" y="2588998"/>
            <a:ext cx="5959461" cy="4024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92117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打开</a:t>
            </a:r>
            <a:r>
              <a:rPr lang="en" altLang="zh-CN" dirty="0"/>
              <a:t>tableau</a:t>
            </a:r>
            <a:r>
              <a:rPr lang="zh-CN" altLang="en-US" dirty="0"/>
              <a:t>软件，点击</a:t>
            </a:r>
            <a:r>
              <a:rPr lang="en" altLang="zh-CN" dirty="0"/>
              <a:t>MySQL</a:t>
            </a:r>
            <a:r>
              <a:rPr lang="zh-CN" altLang="en" dirty="0"/>
              <a:t>，</a:t>
            </a:r>
            <a:r>
              <a:rPr lang="zh-CN" altLang="en-US" dirty="0"/>
              <a:t>输入常规参数，点击登录，加载</a:t>
            </a:r>
            <a:r>
              <a:rPr lang="en" altLang="zh-CN" dirty="0"/>
              <a:t>MySQL</a:t>
            </a:r>
            <a:r>
              <a:rPr lang="zh-CN" altLang="en-US" dirty="0"/>
              <a:t>数据源。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数据源连接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2"/>
                </a:solidFill>
              </a:rPr>
              <a:t>服务器数据源连接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88D9158-BDD0-4A44-AB03-D4D55A7FE5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3876" y="2224828"/>
            <a:ext cx="6765027" cy="418705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1147359F-A66E-2E44-A631-2AD996DFDAA4}"/>
              </a:ext>
            </a:extLst>
          </p:cNvPr>
          <p:cNvSpPr txBox="1"/>
          <p:nvPr/>
        </p:nvSpPr>
        <p:spPr>
          <a:xfrm>
            <a:off x="9023758" y="3055539"/>
            <a:ext cx="1891865" cy="25256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参数如下：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2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服务器：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127.0.0.1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2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端口号：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3306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2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数据库：</a:t>
            </a:r>
            <a:r>
              <a:rPr lang="en" altLang="zh-CN" sz="16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mysql</a:t>
            </a:r>
            <a:endParaRPr lang="en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2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用户名：</a:t>
            </a:r>
            <a:r>
              <a:rPr lang="en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root</a:t>
            </a:r>
          </a:p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accent2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密码：</a:t>
            </a:r>
            <a:r>
              <a:rPr lang="en" altLang="zh-CN" sz="1600" dirty="0" err="1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chuanzhi</a:t>
            </a:r>
            <a:endParaRPr lang="en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accent2"/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43219590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选择目标数据所在的数据库和表，双击表名或将其拖拽至关联区，数据区显示数据内容后即连接成功。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数据源连接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2"/>
                </a:solidFill>
              </a:rPr>
              <a:t>服务器数据源连接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3D59F3-BE29-F74B-9439-68F23E24E2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0606" y="2246539"/>
            <a:ext cx="6790787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583593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点击工作表即可进入数据分析界面，按每个模块区域进行划分，可分解为很多部分，细分方式如下：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数据源连接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2"/>
                </a:solidFill>
              </a:rPr>
              <a:t>界面区域细分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54EB16F-02E2-B449-83A4-719D21B248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98052" y="2191970"/>
            <a:ext cx="6595896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87310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或者可以按照功能对界面进行粗分，将整个界面拆分为数据区（蓝色），编辑区（绿色），绘图区（红色）。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数据源连接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>
                <a:solidFill>
                  <a:schemeClr val="accent2"/>
                </a:solidFill>
              </a:rPr>
              <a:t>界面区域粗分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79F3A2-0941-6D4A-A4FF-2A585B359C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789" y="2266185"/>
            <a:ext cx="6806421" cy="4347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4095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基本操作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1"/>
            <a:ext cx="2723804" cy="3139023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数据源连接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rgbClr val="AD2B26"/>
                </a:solidFill>
              </a:rPr>
              <a:t>Tableau</a:t>
            </a:r>
            <a:r>
              <a:rPr lang="zh-CN" altLang="en-US" dirty="0">
                <a:solidFill>
                  <a:srgbClr val="AD2B26"/>
                </a:solidFill>
              </a:rPr>
              <a:t>开发体验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/>
              <a:t>数据排序</a:t>
            </a:r>
            <a:endParaRPr lang="en-US" altLang="zh-CN" dirty="0"/>
          </a:p>
          <a:p>
            <a:r>
              <a:rPr lang="zh-CN" altLang="en-US" dirty="0"/>
              <a:t>数据分层</a:t>
            </a:r>
            <a:endParaRPr lang="en-US" altLang="zh-CN" dirty="0"/>
          </a:p>
          <a:p>
            <a:r>
              <a:rPr lang="zh-CN" altLang="en-US" dirty="0"/>
              <a:t>数据分组</a:t>
            </a:r>
            <a:endParaRPr lang="en-US" altLang="zh-CN" dirty="0"/>
          </a:p>
          <a:p>
            <a:r>
              <a:rPr lang="zh-CN" altLang="en-US" dirty="0"/>
              <a:t>数据集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60656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dirty="0">
                <a:solidFill>
                  <a:srgbClr val="262626"/>
                </a:solidFill>
              </a:rPr>
              <a:t>在进行分析之前我们先确定以下几点：</a:t>
            </a:r>
            <a:endParaRPr lang="en-US" altLang="zh-CN" dirty="0">
              <a:solidFill>
                <a:srgbClr val="262626"/>
              </a:solidFill>
            </a:endParaRPr>
          </a:p>
          <a:p>
            <a:pPr marL="276225" indent="-276225"/>
            <a:r>
              <a:rPr kumimoji="1" lang="zh-CN" altLang="en-US" b="1" dirty="0">
                <a:solidFill>
                  <a:srgbClr val="262626"/>
                </a:solidFill>
              </a:rPr>
              <a:t>数据源：</a:t>
            </a:r>
            <a:r>
              <a:rPr kumimoji="1" lang="zh-CN" altLang="en-US" dirty="0">
                <a:solidFill>
                  <a:srgbClr val="262626"/>
                </a:solidFill>
              </a:rPr>
              <a:t>服务器数据源（</a:t>
            </a:r>
            <a:r>
              <a:rPr kumimoji="1" lang="en-US" altLang="zh-CN" dirty="0" err="1">
                <a:solidFill>
                  <a:srgbClr val="262626"/>
                </a:solidFill>
              </a:rPr>
              <a:t>sales_data</a:t>
            </a:r>
            <a:r>
              <a:rPr kumimoji="1" lang="zh-CN" altLang="en-US" dirty="0">
                <a:solidFill>
                  <a:srgbClr val="262626"/>
                </a:solidFill>
              </a:rPr>
              <a:t>数据库中的</a:t>
            </a:r>
            <a:r>
              <a:rPr kumimoji="1" lang="en" altLang="zh-CN" dirty="0">
                <a:solidFill>
                  <a:srgbClr val="262626"/>
                </a:solidFill>
              </a:rPr>
              <a:t>order information</a:t>
            </a:r>
            <a:r>
              <a:rPr kumimoji="1" lang="zh-CN" altLang="en" dirty="0">
                <a:solidFill>
                  <a:srgbClr val="262626"/>
                </a:solidFill>
              </a:rPr>
              <a:t>表</a:t>
            </a:r>
            <a:r>
              <a:rPr kumimoji="1" lang="zh-CN" altLang="en-US" dirty="0">
                <a:solidFill>
                  <a:srgbClr val="262626"/>
                </a:solidFill>
              </a:rPr>
              <a:t>）</a:t>
            </a:r>
            <a:endParaRPr kumimoji="1" lang="en-US" altLang="zh-CN" dirty="0">
              <a:solidFill>
                <a:srgbClr val="262626"/>
              </a:solidFill>
            </a:endParaRPr>
          </a:p>
          <a:p>
            <a:pPr marL="276225" indent="-276225"/>
            <a:r>
              <a:rPr kumimoji="1" lang="zh-CN" altLang="en-US" b="1" dirty="0">
                <a:solidFill>
                  <a:srgbClr val="262626"/>
                </a:solidFill>
              </a:rPr>
              <a:t>需求：</a:t>
            </a:r>
            <a:r>
              <a:rPr kumimoji="1" lang="zh-CN" altLang="en-US" dirty="0">
                <a:solidFill>
                  <a:srgbClr val="262626"/>
                </a:solidFill>
              </a:rPr>
              <a:t>分析各省份销售情况，从销售额和利润额两个角度考虑</a:t>
            </a:r>
            <a:endParaRPr kumimoji="1" lang="en-US" altLang="zh-CN" dirty="0">
              <a:solidFill>
                <a:srgbClr val="262626"/>
              </a:solidFill>
            </a:endParaRPr>
          </a:p>
          <a:p>
            <a:pPr marL="276225" indent="-276225"/>
            <a:r>
              <a:rPr kumimoji="1" lang="zh-CN" altLang="en-US" b="1" dirty="0"/>
              <a:t>图表类型：</a:t>
            </a:r>
            <a:r>
              <a:rPr kumimoji="1" lang="zh-CN" altLang="en-US" dirty="0"/>
              <a:t>条形图</a:t>
            </a:r>
            <a:endParaRPr kumimoji="1" lang="en-US" altLang="zh-CN" dirty="0"/>
          </a:p>
          <a:p>
            <a:pPr marL="276225" indent="-276225"/>
            <a:r>
              <a:rPr kumimoji="1" lang="zh-CN" altLang="en-US" b="1" dirty="0"/>
              <a:t>维度：</a:t>
            </a:r>
            <a:r>
              <a:rPr kumimoji="1" lang="zh-CN" altLang="en-US" dirty="0"/>
              <a:t>省份</a:t>
            </a:r>
            <a:endParaRPr kumimoji="1" lang="en-US" altLang="zh-CN" dirty="0"/>
          </a:p>
          <a:p>
            <a:pPr marL="276225" indent="-276225"/>
            <a:r>
              <a:rPr kumimoji="1" lang="zh-CN" altLang="en-US" b="1" dirty="0"/>
              <a:t>度量：</a:t>
            </a:r>
            <a:r>
              <a:rPr kumimoji="1" lang="zh-CN" altLang="en-US" dirty="0"/>
              <a:t>销售额，利润额</a:t>
            </a: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Tableau</a:t>
            </a:r>
            <a:r>
              <a:rPr kumimoji="1" lang="zh-CN" altLang="en-US" dirty="0"/>
              <a:t>开发体验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分析全国各省份销售情况案例</a:t>
            </a:r>
          </a:p>
        </p:txBody>
      </p:sp>
    </p:spTree>
    <p:extLst>
      <p:ext uri="{BB962C8B-B14F-4D97-AF65-F5344CB8AC3E}">
        <p14:creationId xmlns:p14="http://schemas.microsoft.com/office/powerpoint/2010/main" val="587130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262626"/>
                </a:solidFill>
              </a:rPr>
              <a:t>1</a:t>
            </a:r>
            <a:r>
              <a:rPr lang="zh-CN" altLang="en-US" dirty="0">
                <a:solidFill>
                  <a:srgbClr val="262626"/>
                </a:solidFill>
              </a:rPr>
              <a:t>、我们先来连接数据库，使用</a:t>
            </a:r>
            <a:r>
              <a:rPr lang="en-US" altLang="zh-CN" dirty="0" err="1">
                <a:solidFill>
                  <a:srgbClr val="262626"/>
                </a:solidFill>
              </a:rPr>
              <a:t>sales_data</a:t>
            </a:r>
            <a:r>
              <a:rPr lang="zh-CN" altLang="en-US" dirty="0">
                <a:solidFill>
                  <a:srgbClr val="262626"/>
                </a:solidFill>
              </a:rPr>
              <a:t>库中的</a:t>
            </a:r>
            <a:r>
              <a:rPr lang="en-US" altLang="zh-CN" dirty="0" err="1">
                <a:solidFill>
                  <a:srgbClr val="262626"/>
                </a:solidFill>
              </a:rPr>
              <a:t>order_information</a:t>
            </a:r>
            <a:r>
              <a:rPr lang="zh-CN" altLang="en-US" dirty="0">
                <a:solidFill>
                  <a:srgbClr val="262626"/>
                </a:solidFill>
              </a:rPr>
              <a:t>表，并将其拖拽至关联区</a:t>
            </a:r>
            <a:endParaRPr lang="en-US" altLang="zh-CN" dirty="0">
              <a:solidFill>
                <a:srgbClr val="262626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Tableau</a:t>
            </a:r>
            <a:r>
              <a:rPr kumimoji="1" lang="zh-CN" altLang="en-US" dirty="0"/>
              <a:t>开发体验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分析全国各省份销售情况案例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888AD03-F9B0-F64C-8B10-504D9F387C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2469" y="2348303"/>
            <a:ext cx="6387061" cy="420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631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能够使用</a:t>
            </a:r>
            <a:r>
              <a:rPr lang="en-US" altLang="zh-CN" dirty="0">
                <a:solidFill>
                  <a:schemeClr val="tx1"/>
                </a:solidFill>
              </a:rPr>
              <a:t>Tableau</a:t>
            </a:r>
            <a:r>
              <a:rPr lang="zh-CN" altLang="en-US" dirty="0">
                <a:solidFill>
                  <a:schemeClr val="tx1"/>
                </a:solidFill>
              </a:rPr>
              <a:t>连接本地及服务器数据源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掌握</a:t>
            </a:r>
            <a:r>
              <a:rPr lang="en-US" altLang="zh-CN" dirty="0">
                <a:solidFill>
                  <a:schemeClr val="tx1"/>
                </a:solidFill>
              </a:rPr>
              <a:t>tableau</a:t>
            </a:r>
            <a:r>
              <a:rPr lang="zh-CN" altLang="en-US" dirty="0">
                <a:solidFill>
                  <a:schemeClr val="tx1"/>
                </a:solidFill>
              </a:rPr>
              <a:t>数据分组方法（排序，分层，分组，集等）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掌握使用</a:t>
            </a:r>
            <a:r>
              <a:rPr lang="en-US" altLang="zh-CN" dirty="0">
                <a:solidFill>
                  <a:schemeClr val="tx1"/>
                </a:solidFill>
              </a:rPr>
              <a:t>tableau</a:t>
            </a:r>
            <a:r>
              <a:rPr lang="zh-CN" altLang="en-US" dirty="0">
                <a:solidFill>
                  <a:schemeClr val="tx1"/>
                </a:solidFill>
              </a:rPr>
              <a:t>函数创建计算字段的方法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掌握常用图表（条形图，线形图，饼图，复合图，地图）的使用场景即绘制方式。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能够完成全国销售情况仪表板案例。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262626"/>
                </a:solidFill>
              </a:rPr>
              <a:t>2</a:t>
            </a:r>
            <a:r>
              <a:rPr lang="zh-CN" altLang="en-US" dirty="0">
                <a:solidFill>
                  <a:srgbClr val="262626"/>
                </a:solidFill>
              </a:rPr>
              <a:t>、点击“工作表</a:t>
            </a:r>
            <a:r>
              <a:rPr lang="en-US" altLang="zh-CN" dirty="0">
                <a:solidFill>
                  <a:srgbClr val="262626"/>
                </a:solidFill>
              </a:rPr>
              <a:t>1</a:t>
            </a:r>
            <a:r>
              <a:rPr lang="zh-CN" altLang="en-US" dirty="0">
                <a:solidFill>
                  <a:srgbClr val="262626"/>
                </a:solidFill>
              </a:rPr>
              <a:t>”进入工作表，开始绘制图表，并对字段类型进行处理：</a:t>
            </a:r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262626"/>
                </a:solidFill>
              </a:rPr>
              <a:t>（</a:t>
            </a:r>
            <a:r>
              <a:rPr lang="en-US" altLang="zh-CN" dirty="0">
                <a:solidFill>
                  <a:srgbClr val="262626"/>
                </a:solidFill>
              </a:rPr>
              <a:t>1</a:t>
            </a:r>
            <a:r>
              <a:rPr lang="zh-CN" altLang="en-US" dirty="0">
                <a:solidFill>
                  <a:srgbClr val="262626"/>
                </a:solidFill>
              </a:rPr>
              <a:t>）将利润额、单价、折扣点、运输成本、销售额转换为数字（小数）类型。</a:t>
            </a:r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262626"/>
                </a:solidFill>
              </a:rPr>
              <a:t>（</a:t>
            </a:r>
            <a:r>
              <a:rPr lang="en-US" altLang="zh-CN" dirty="0">
                <a:solidFill>
                  <a:srgbClr val="262626"/>
                </a:solidFill>
              </a:rPr>
              <a:t>2</a:t>
            </a:r>
            <a:r>
              <a:rPr lang="zh-CN" altLang="en-US" dirty="0">
                <a:solidFill>
                  <a:srgbClr val="262626"/>
                </a:solidFill>
              </a:rPr>
              <a:t>）将利润额、单价、折扣点。订单数量、运输成本、销售额等字段转换为度量。</a:t>
            </a:r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262626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Tableau</a:t>
            </a:r>
            <a:r>
              <a:rPr kumimoji="1" lang="zh-CN" altLang="en-US" dirty="0"/>
              <a:t>开发体验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分析全国各省份销售情况案例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6F4627C-960E-8345-9A86-1D44598802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9827" y="3017481"/>
            <a:ext cx="1418400" cy="3600000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B7696820-BBB0-E045-BCF2-13D07DFAB24D}"/>
              </a:ext>
            </a:extLst>
          </p:cNvPr>
          <p:cNvSpPr/>
          <p:nvPr/>
        </p:nvSpPr>
        <p:spPr>
          <a:xfrm>
            <a:off x="4341593" y="4506581"/>
            <a:ext cx="671347" cy="60415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右箭头 10">
            <a:extLst>
              <a:ext uri="{FF2B5EF4-FFF2-40B4-BE49-F238E27FC236}">
                <a16:creationId xmlns:a16="http://schemas.microsoft.com/office/drawing/2014/main" id="{1F5483AE-53FE-1746-8F5E-E59933752E45}"/>
              </a:ext>
            </a:extLst>
          </p:cNvPr>
          <p:cNvSpPr/>
          <p:nvPr/>
        </p:nvSpPr>
        <p:spPr>
          <a:xfrm>
            <a:off x="8496513" y="4506581"/>
            <a:ext cx="671347" cy="60415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5ECF60B-87DD-BB4C-8825-C64DBB468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066" y="3017481"/>
            <a:ext cx="2599024" cy="36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C125B9B-B9BE-184B-896E-B1BD2A5588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5032" y="3017481"/>
            <a:ext cx="2348853" cy="360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47518792-9FA1-784D-B54B-8E00EFD967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240" y="240519"/>
            <a:ext cx="4678243" cy="648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1640685-01D3-1341-8EE3-40FDA42393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6326" y="240519"/>
            <a:ext cx="4227935" cy="64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9D2A9B15-87CB-7C4E-ABC9-BED7FBD755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61552" y="240519"/>
            <a:ext cx="255312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4631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262626"/>
                </a:solidFill>
              </a:rPr>
              <a:t>3</a:t>
            </a:r>
            <a:r>
              <a:rPr lang="zh-CN" altLang="en-US" dirty="0">
                <a:solidFill>
                  <a:srgbClr val="262626"/>
                </a:solidFill>
              </a:rPr>
              <a:t>、将省份字段拖拽至行信息，将销售额字段拖拽至列信息，将销售额信息拖拽至标记模块中的颜色按钮处。</a:t>
            </a:r>
            <a:endParaRPr lang="en-US" altLang="zh-CN" dirty="0">
              <a:solidFill>
                <a:srgbClr val="262626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Tableau</a:t>
            </a:r>
            <a:r>
              <a:rPr kumimoji="1" lang="zh-CN" altLang="en-US" dirty="0"/>
              <a:t>开发体验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分析全国各省份销售情况案例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7D4776A-5704-D642-BD49-5FD164D19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524" y="2237013"/>
            <a:ext cx="6412952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330441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dirty="0">
                <a:solidFill>
                  <a:srgbClr val="262626"/>
                </a:solidFill>
              </a:rPr>
              <a:t>4</a:t>
            </a:r>
            <a:r>
              <a:rPr lang="zh-CN" altLang="en-US" dirty="0">
                <a:solidFill>
                  <a:srgbClr val="262626"/>
                </a:solidFill>
              </a:rPr>
              <a:t>、通过工作表中的条形图即可对各省销售情况进行分析：</a:t>
            </a:r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262626"/>
                </a:solidFill>
              </a:rPr>
              <a:t>（</a:t>
            </a:r>
            <a:r>
              <a:rPr lang="en-US" altLang="zh-CN" dirty="0">
                <a:solidFill>
                  <a:srgbClr val="262626"/>
                </a:solidFill>
              </a:rPr>
              <a:t>1</a:t>
            </a:r>
            <a:r>
              <a:rPr lang="zh-CN" altLang="en-US" dirty="0">
                <a:solidFill>
                  <a:srgbClr val="262626"/>
                </a:solidFill>
              </a:rPr>
              <a:t>）通过条形图长度可以对比各省份销售额情况。</a:t>
            </a:r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262626"/>
                </a:solidFill>
              </a:rPr>
              <a:t>（</a:t>
            </a:r>
            <a:r>
              <a:rPr lang="en-US" altLang="zh-CN" dirty="0">
                <a:solidFill>
                  <a:srgbClr val="262626"/>
                </a:solidFill>
              </a:rPr>
              <a:t>2</a:t>
            </a:r>
            <a:r>
              <a:rPr lang="zh-CN" altLang="en-US" dirty="0">
                <a:solidFill>
                  <a:srgbClr val="262626"/>
                </a:solidFill>
              </a:rPr>
              <a:t>）通过条形图颜色，可以对比各省份利润额情况。</a:t>
            </a:r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262626"/>
                </a:solidFill>
              </a:rPr>
              <a:t>（</a:t>
            </a:r>
            <a:r>
              <a:rPr lang="en-US" altLang="zh-CN" dirty="0">
                <a:solidFill>
                  <a:srgbClr val="262626"/>
                </a:solidFill>
              </a:rPr>
              <a:t>3</a:t>
            </a:r>
            <a:r>
              <a:rPr lang="zh-CN" altLang="en-US" dirty="0">
                <a:solidFill>
                  <a:srgbClr val="262626"/>
                </a:solidFill>
              </a:rPr>
              <a:t>）鼠标滑动到条形图上，可以显示各省份详细信息。</a:t>
            </a:r>
            <a:endParaRPr lang="en-US" altLang="zh-CN" dirty="0">
              <a:solidFill>
                <a:srgbClr val="262626"/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rgbClr val="262626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Tableau</a:t>
            </a:r>
            <a:r>
              <a:rPr kumimoji="1" lang="zh-CN" altLang="en-US" dirty="0"/>
              <a:t>开发体验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分析全国各省份销售情况案例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5A4A000-43F0-FC44-A92C-1DC6CBEF8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2750" y="1457271"/>
            <a:ext cx="4867729" cy="463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808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基本操作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1"/>
            <a:ext cx="2723804" cy="3139023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数据源连接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Tableau</a:t>
            </a:r>
            <a:r>
              <a:rPr lang="zh-CN" altLang="en-US" dirty="0">
                <a:solidFill>
                  <a:schemeClr val="tx1"/>
                </a:solidFill>
              </a:rPr>
              <a:t>开发体验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</a:rPr>
              <a:t>数据排序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/>
              <a:t>数据分层</a:t>
            </a:r>
            <a:endParaRPr lang="en-US" altLang="zh-CN" dirty="0"/>
          </a:p>
          <a:p>
            <a:r>
              <a:rPr lang="zh-CN" altLang="en-US" dirty="0"/>
              <a:t>数据分组</a:t>
            </a:r>
            <a:endParaRPr lang="en-US" altLang="zh-CN" dirty="0"/>
          </a:p>
          <a:p>
            <a:r>
              <a:rPr lang="zh-CN" altLang="en-US" dirty="0"/>
              <a:t>数据集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358495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76225" indent="-276225"/>
            <a:r>
              <a:rPr lang="zh-CN" altLang="en-US" b="1" dirty="0">
                <a:solidFill>
                  <a:srgbClr val="262626"/>
                </a:solidFill>
              </a:rPr>
              <a:t>默认排序</a:t>
            </a:r>
            <a:r>
              <a:rPr lang="en-US" altLang="zh-CN" dirty="0">
                <a:solidFill>
                  <a:srgbClr val="262626"/>
                </a:solidFill>
              </a:rPr>
              <a:t>——</a:t>
            </a:r>
            <a:r>
              <a:rPr lang="zh-CN" altLang="en-US" dirty="0"/>
              <a:t>直接点击工具栏中的升序，或者降序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数据整理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数据排序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543DF35-61FB-884C-8BA6-B8D1231315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1743" y="2285271"/>
            <a:ext cx="4065695" cy="396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2EA3F61-419F-4F4B-A8FF-56EFA7F15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8423" y="2285271"/>
            <a:ext cx="4057777" cy="3960000"/>
          </a:xfrm>
          <a:prstGeom prst="rect">
            <a:avLst/>
          </a:prstGeom>
        </p:spPr>
      </p:pic>
      <p:sp>
        <p:nvSpPr>
          <p:cNvPr id="13" name="文本框 12">
            <a:extLst>
              <a:ext uri="{FF2B5EF4-FFF2-40B4-BE49-F238E27FC236}">
                <a16:creationId xmlns:a16="http://schemas.microsoft.com/office/drawing/2014/main" id="{BC81B1BD-D7AB-1C40-B68B-291D807B2A6B}"/>
              </a:ext>
            </a:extLst>
          </p:cNvPr>
          <p:cNvSpPr txBox="1"/>
          <p:nvPr/>
        </p:nvSpPr>
        <p:spPr>
          <a:xfrm>
            <a:off x="3332720" y="635989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降序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F29E727-E17D-3D40-9D78-D56BB5850620}"/>
              </a:ext>
            </a:extLst>
          </p:cNvPr>
          <p:cNvSpPr txBox="1"/>
          <p:nvPr/>
        </p:nvSpPr>
        <p:spPr>
          <a:xfrm>
            <a:off x="8515441" y="6359895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升序</a:t>
            </a:r>
          </a:p>
        </p:txBody>
      </p:sp>
    </p:spTree>
    <p:extLst>
      <p:ext uri="{BB962C8B-B14F-4D97-AF65-F5344CB8AC3E}">
        <p14:creationId xmlns:p14="http://schemas.microsoft.com/office/powerpoint/2010/main" val="309194810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76225" indent="-276225"/>
            <a:r>
              <a:rPr lang="zh-CN" altLang="en-US" b="1" dirty="0">
                <a:solidFill>
                  <a:srgbClr val="262626"/>
                </a:solidFill>
              </a:rPr>
              <a:t>自定义排序</a:t>
            </a:r>
            <a:r>
              <a:rPr lang="en-US" altLang="zh-CN" dirty="0">
                <a:solidFill>
                  <a:srgbClr val="262626"/>
                </a:solidFill>
              </a:rPr>
              <a:t>——</a:t>
            </a:r>
            <a:r>
              <a:rPr lang="zh-CN" altLang="en-US" dirty="0">
                <a:solidFill>
                  <a:srgbClr val="262626"/>
                </a:solidFill>
              </a:rPr>
              <a:t>在“省份”上右键排序可以自定义选择排序依据（数据源顺序、字母、字段、手动、嵌套）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数据整理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数据排序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4CEE64A-F1DD-7246-8E32-F0E30A7667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897" y="2385306"/>
            <a:ext cx="4648654" cy="421010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A46E9D1-C91E-CC4C-8D44-605B49D9B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8496" y="2385307"/>
            <a:ext cx="3235955" cy="4210100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DCCCA63C-DD6F-CA47-B7BC-37A196202E34}"/>
              </a:ext>
            </a:extLst>
          </p:cNvPr>
          <p:cNvSpPr/>
          <p:nvPr/>
        </p:nvSpPr>
        <p:spPr>
          <a:xfrm>
            <a:off x="6085679" y="4163784"/>
            <a:ext cx="954901" cy="65314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67300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76225" indent="-276225"/>
            <a:r>
              <a:rPr lang="zh-CN" altLang="en-US" b="1" dirty="0">
                <a:solidFill>
                  <a:srgbClr val="262626"/>
                </a:solidFill>
              </a:rPr>
              <a:t>自定义排序</a:t>
            </a:r>
            <a:r>
              <a:rPr lang="en-US" altLang="zh-CN" b="1" dirty="0">
                <a:solidFill>
                  <a:srgbClr val="262626"/>
                </a:solidFill>
              </a:rPr>
              <a:t>——</a:t>
            </a:r>
            <a:r>
              <a:rPr lang="zh-CN" altLang="en-US" dirty="0">
                <a:solidFill>
                  <a:srgbClr val="262626"/>
                </a:solidFill>
              </a:rPr>
              <a:t>在“省份”上右键排序可以自定义选择排序依据（数据源顺序、字母、字段、手动、嵌套）</a:t>
            </a:r>
            <a:endParaRPr lang="en-US" altLang="zh-CN" dirty="0">
              <a:solidFill>
                <a:srgbClr val="262626"/>
              </a:solidFill>
            </a:endParaRPr>
          </a:p>
          <a:p>
            <a:pPr marL="276225" indent="-276225"/>
            <a:r>
              <a:rPr lang="zh-CN" altLang="en-US" dirty="0">
                <a:solidFill>
                  <a:srgbClr val="262626"/>
                </a:solidFill>
              </a:rPr>
              <a:t>这里着重讲解一下依据字段排序，我们可以选择根据哪一个字段，哪一种聚合方式进行排序。</a:t>
            </a:r>
            <a:endParaRPr lang="en-US" altLang="zh-CN" dirty="0">
              <a:solidFill>
                <a:srgbClr val="262626"/>
              </a:solidFill>
            </a:endParaRPr>
          </a:p>
          <a:p>
            <a:pPr marL="276225" indent="-276225"/>
            <a:r>
              <a:rPr lang="zh-CN" altLang="en-US" dirty="0"/>
              <a:t>如图所示，排序规则为：按照各省份的销售额总合进行升序排列。</a:t>
            </a:r>
          </a:p>
          <a:p>
            <a:pPr marL="276225" indent="-276225"/>
            <a:endParaRPr lang="en-US" altLang="zh-CN" dirty="0">
              <a:solidFill>
                <a:srgbClr val="262626"/>
              </a:solidFill>
            </a:endParaRPr>
          </a:p>
          <a:p>
            <a:pPr marL="276225" indent="-276225"/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数据整理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数据排序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F9D7B62-B4B9-F144-8445-9ED3307DD7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1689" y="3140312"/>
            <a:ext cx="6568621" cy="347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5344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基本操作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1"/>
            <a:ext cx="2723804" cy="3139023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数据源连接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Tableau</a:t>
            </a:r>
            <a:r>
              <a:rPr lang="zh-CN" altLang="en-US" dirty="0">
                <a:solidFill>
                  <a:schemeClr val="tx1"/>
                </a:solidFill>
              </a:rPr>
              <a:t>开发体验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数据排序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</a:rPr>
              <a:t>数据分层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/>
              <a:t>数据分组</a:t>
            </a:r>
            <a:endParaRPr lang="en-US" altLang="zh-CN" dirty="0"/>
          </a:p>
          <a:p>
            <a:r>
              <a:rPr lang="zh-CN" altLang="en-US" dirty="0"/>
              <a:t>数据集</a:t>
            </a:r>
            <a:endParaRPr lang="en-US" altLang="zh-CN" dirty="0"/>
          </a:p>
          <a:p>
            <a:endParaRPr lang="en-US" altLang="zh-CN" dirty="0">
              <a:solidFill>
                <a:srgbClr val="AD2B26"/>
              </a:solidFill>
            </a:endParaRPr>
          </a:p>
          <a:p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989795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76225" indent="-276225"/>
            <a:r>
              <a:rPr lang="zh-CN" altLang="en-US" dirty="0"/>
              <a:t>数据分层，顾名思义，就是数据分了层级。</a:t>
            </a:r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数据整理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数据分层</a:t>
            </a: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058424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44880" y="2702553"/>
            <a:ext cx="10302240" cy="2755376"/>
          </a:xfrm>
          <a:prstGeom prst="rect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844952" y="2775023"/>
            <a:ext cx="1053296" cy="300942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14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举例说明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CE6B5AD-5D66-D848-9589-AABAC74D68D7}"/>
              </a:ext>
            </a:extLst>
          </p:cNvPr>
          <p:cNvSpPr txBox="1"/>
          <p:nvPr/>
        </p:nvSpPr>
        <p:spPr>
          <a:xfrm>
            <a:off x="1137901" y="3160377"/>
            <a:ext cx="9004388" cy="2297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我们有四个数据字段：年份，季度，月份，日期。</a:t>
            </a: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我们使用功能数据分层后，他们将会简历一个时间分层结构。内部结构为年份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--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季度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--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月份</a:t>
            </a:r>
            <a:r>
              <a:rPr lang="en-US" altLang="zh-CN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--</a:t>
            </a: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日期。</a:t>
            </a: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</a:pPr>
            <a:endParaRPr lang="en-US" altLang="zh-CN" sz="1600" dirty="0">
              <a:latin typeface="Alibaba PuHuiTi R" pitchFamily="18" charset="-122"/>
              <a:ea typeface="Alibaba PuHuiTi R" pitchFamily="18" charset="-122"/>
              <a:cs typeface="Alibaba PuHuiTi R" pitchFamily="18" charset="-122"/>
            </a:endParaRP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zh-CN" altLang="en-US" sz="1600" dirty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如果这么说大家还不理解，可以暂时理解为，我们将多个字段，融合成了一个可折叠的字段。</a:t>
            </a:r>
          </a:p>
          <a:p>
            <a:pPr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</a:pPr>
            <a:r>
              <a:rPr lang="zh-CN" altLang="en-US" sz="16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这节课，我们将会创建一个简单的分组结构：区域</a:t>
            </a:r>
            <a:r>
              <a:rPr lang="en-US" altLang="zh-CN" sz="16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--</a:t>
            </a:r>
            <a:r>
              <a:rPr lang="zh-CN" altLang="en-US" sz="16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省份</a:t>
            </a:r>
            <a:r>
              <a:rPr lang="en-US" altLang="zh-CN" sz="16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--</a:t>
            </a:r>
            <a:r>
              <a:rPr lang="zh-CN" altLang="en-US" sz="1600" dirty="0">
                <a:solidFill>
                  <a:srgbClr val="AD2B26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rPr>
              <a:t>城市</a:t>
            </a:r>
          </a:p>
          <a:p>
            <a:pPr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050" dirty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096027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4"/>
            <a:ext cx="10996705" cy="1358324"/>
          </a:xfrm>
        </p:spPr>
        <p:txBody>
          <a:bodyPr/>
          <a:lstStyle/>
          <a:p>
            <a:pPr marL="276225" indent="-276225"/>
            <a:r>
              <a:rPr lang="zh-CN" altLang="en-US" dirty="0"/>
              <a:t>按住</a:t>
            </a:r>
            <a:r>
              <a:rPr lang="en" altLang="zh-CN" dirty="0"/>
              <a:t>ctrl</a:t>
            </a:r>
            <a:r>
              <a:rPr lang="zh-CN" altLang="en-US" dirty="0"/>
              <a:t>键，同时选中“区域”，“省份”，“城市”三个字段，右键唤出下拉菜单。选择分层结构</a:t>
            </a:r>
            <a:r>
              <a:rPr lang="en-US" altLang="zh-CN" dirty="0"/>
              <a:t>-&gt;</a:t>
            </a:r>
            <a:r>
              <a:rPr lang="zh-CN" altLang="en-US" dirty="0"/>
              <a:t>创建层层结构。</a:t>
            </a:r>
            <a:endParaRPr lang="en-US" altLang="zh-CN" dirty="0"/>
          </a:p>
          <a:p>
            <a:pPr marL="276225" indent="-276225"/>
            <a:r>
              <a:rPr lang="zh-CN" altLang="en-US" dirty="0"/>
              <a:t>给分层结构命名后，点击确定，完成分层机构创建</a:t>
            </a:r>
          </a:p>
          <a:p>
            <a:pPr marL="276225" indent="-276225"/>
            <a:r>
              <a:rPr lang="zh-CN" altLang="en-US" dirty="0"/>
              <a:t>分层机构创建完成后，将出现一个可折叠字段。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数据整理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数据分层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方法</a:t>
            </a:r>
            <a:r>
              <a:rPr kumimoji="1" lang="en-US" altLang="zh-CN" dirty="0"/>
              <a:t>1</a:t>
            </a:r>
            <a:endParaRPr kumimoji="1"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5B9ED66-0F86-E74D-BB3A-F5CA3E7F47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5556" y="3193321"/>
            <a:ext cx="4950444" cy="305488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D2BCEEC-1BFB-6F41-8606-D006ABE473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2506" y="4111164"/>
            <a:ext cx="2755900" cy="1219200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DF7C60C3-697C-CC4A-ABBC-7A7AB1A7403E}"/>
              </a:ext>
            </a:extLst>
          </p:cNvPr>
          <p:cNvSpPr/>
          <p:nvPr/>
        </p:nvSpPr>
        <p:spPr>
          <a:xfrm>
            <a:off x="6476546" y="4418686"/>
            <a:ext cx="865414" cy="60415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9756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能够使用</a:t>
            </a:r>
            <a:r>
              <a:rPr lang="en-US" altLang="zh-CN" dirty="0">
                <a:solidFill>
                  <a:schemeClr val="tx1"/>
                </a:solidFill>
              </a:rPr>
              <a:t>Tableau</a:t>
            </a:r>
            <a:r>
              <a:rPr lang="zh-CN" altLang="en-US" dirty="0">
                <a:solidFill>
                  <a:schemeClr val="tx1"/>
                </a:solidFill>
              </a:rPr>
              <a:t>连接本地及服务器数据源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掌握</a:t>
            </a:r>
            <a:r>
              <a:rPr lang="en-US" altLang="zh-CN" dirty="0">
                <a:solidFill>
                  <a:schemeClr val="tx1"/>
                </a:solidFill>
              </a:rPr>
              <a:t>tableau</a:t>
            </a:r>
            <a:r>
              <a:rPr lang="zh-CN" altLang="en-US" dirty="0">
                <a:solidFill>
                  <a:schemeClr val="tx1"/>
                </a:solidFill>
              </a:rPr>
              <a:t>数据分组方法（排序，分层，分组，集等）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掌握使用</a:t>
            </a:r>
            <a:r>
              <a:rPr lang="en-US" altLang="zh-CN" dirty="0">
                <a:solidFill>
                  <a:schemeClr val="tx1"/>
                </a:solidFill>
              </a:rPr>
              <a:t>tableau</a:t>
            </a:r>
            <a:r>
              <a:rPr lang="zh-CN" altLang="en-US" dirty="0">
                <a:solidFill>
                  <a:schemeClr val="tx1"/>
                </a:solidFill>
              </a:rPr>
              <a:t>函数创建计算字段的方法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掌握常用图表（条形图，线形图，饼图，复合图，地图）的使用场景即绘制方式（重点）。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能够完成全国销售情况仪表板案例（重点）。</a:t>
            </a:r>
          </a:p>
        </p:txBody>
      </p:sp>
    </p:spTree>
    <p:extLst>
      <p:ext uri="{BB962C8B-B14F-4D97-AF65-F5344CB8AC3E}">
        <p14:creationId xmlns:p14="http://schemas.microsoft.com/office/powerpoint/2010/main" val="3811218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4"/>
            <a:ext cx="10996705" cy="1358324"/>
          </a:xfrm>
        </p:spPr>
        <p:txBody>
          <a:bodyPr/>
          <a:lstStyle/>
          <a:p>
            <a:r>
              <a:rPr lang="zh-CN" altLang="en-US" dirty="0"/>
              <a:t>直接拖拽“区域”到“城市”上，创建“分层结构”，命名为“门店位置”。</a:t>
            </a:r>
            <a:endParaRPr lang="en-US" altLang="zh-CN" dirty="0"/>
          </a:p>
          <a:p>
            <a:r>
              <a:rPr lang="zh-CN" altLang="en-US" dirty="0"/>
              <a:t>再将省份字段，拖拽到门店位置分层结构下。</a:t>
            </a:r>
            <a:endParaRPr lang="en-US" altLang="zh-CN" dirty="0"/>
          </a:p>
          <a:p>
            <a:r>
              <a:rPr lang="zh-CN" altLang="en-US" dirty="0"/>
              <a:t>完成效果与方法一相同。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数据整理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数据分层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方法</a:t>
            </a:r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9C871E7-445E-B742-86C3-10064A750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458" y="3871187"/>
            <a:ext cx="3482145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5F42E1DA-C97B-E041-91DC-EF1D8BD898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891" y="3871187"/>
            <a:ext cx="3493591" cy="216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0E1EE8F-12B3-734D-80A8-E88F5E045C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3770" y="3871187"/>
            <a:ext cx="3486942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F62F025-70F5-0044-89F0-16133EC1AC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968650" y="1812374"/>
            <a:ext cx="2755900" cy="1219200"/>
          </a:xfrm>
          <a:prstGeom prst="rect">
            <a:avLst/>
          </a:prstGeom>
        </p:spPr>
      </p:pic>
      <p:sp>
        <p:nvSpPr>
          <p:cNvPr id="12" name="右箭头 11">
            <a:extLst>
              <a:ext uri="{FF2B5EF4-FFF2-40B4-BE49-F238E27FC236}">
                <a16:creationId xmlns:a16="http://schemas.microsoft.com/office/drawing/2014/main" id="{A4A7C60A-5C12-664F-9CBF-D83A6616F8D0}"/>
              </a:ext>
            </a:extLst>
          </p:cNvPr>
          <p:cNvSpPr/>
          <p:nvPr/>
        </p:nvSpPr>
        <p:spPr>
          <a:xfrm>
            <a:off x="3895887" y="4777676"/>
            <a:ext cx="339720" cy="43724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9E17F7D6-1823-7A49-B0E2-26BC2030C35F}"/>
              </a:ext>
            </a:extLst>
          </p:cNvPr>
          <p:cNvSpPr/>
          <p:nvPr/>
        </p:nvSpPr>
        <p:spPr>
          <a:xfrm>
            <a:off x="7905766" y="4777676"/>
            <a:ext cx="339720" cy="43724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上箭头 13">
            <a:extLst>
              <a:ext uri="{FF2B5EF4-FFF2-40B4-BE49-F238E27FC236}">
                <a16:creationId xmlns:a16="http://schemas.microsoft.com/office/drawing/2014/main" id="{830C13EA-423D-9E48-BE0C-FB050E4FF350}"/>
              </a:ext>
            </a:extLst>
          </p:cNvPr>
          <p:cNvSpPr/>
          <p:nvPr/>
        </p:nvSpPr>
        <p:spPr>
          <a:xfrm>
            <a:off x="10129021" y="3233057"/>
            <a:ext cx="435157" cy="391885"/>
          </a:xfrm>
          <a:prstGeom prst="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596FDA7B-4442-AF42-A1C6-A708A97E08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8290" y="133811"/>
            <a:ext cx="10446435" cy="6480000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63731B7F-7B16-E54F-86B8-0C0341FE1B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9212" y="133811"/>
            <a:ext cx="10480774" cy="64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EBCD437C-5018-564D-8E53-3A2AF85E6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0294" y="133811"/>
            <a:ext cx="10460826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31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4"/>
            <a:ext cx="10996705" cy="1358324"/>
          </a:xfrm>
        </p:spPr>
        <p:txBody>
          <a:bodyPr/>
          <a:lstStyle/>
          <a:p>
            <a:r>
              <a:rPr lang="zh-CN" altLang="en-US" dirty="0"/>
              <a:t>在门店位置分层结构上右键，点击添加到工作表，则在行中出现了省份字段。</a:t>
            </a:r>
            <a:endParaRPr lang="en-US" altLang="zh-CN" dirty="0"/>
          </a:p>
          <a:p>
            <a:r>
              <a:rPr lang="zh-CN" altLang="en-US" dirty="0"/>
              <a:t>与之前不同的是，“省份”前出现了一个小加号“</a:t>
            </a:r>
            <a:r>
              <a:rPr lang="en-US" altLang="zh-CN" dirty="0"/>
              <a:t>+”</a:t>
            </a:r>
            <a:r>
              <a:rPr lang="zh-CN" altLang="en-US" dirty="0"/>
              <a:t>，点击加号则会出现“城市”字段，同时，“省份”字段前的加号“</a:t>
            </a:r>
            <a:r>
              <a:rPr lang="en-US" altLang="zh-CN" dirty="0"/>
              <a:t>+”</a:t>
            </a:r>
            <a:r>
              <a:rPr lang="zh-CN" altLang="en-US" dirty="0"/>
              <a:t>变为减号“</a:t>
            </a:r>
            <a:r>
              <a:rPr lang="en-US" altLang="zh-CN" dirty="0"/>
              <a:t>-”</a:t>
            </a:r>
            <a:r>
              <a:rPr lang="zh-CN" altLang="en-US" dirty="0"/>
              <a:t>。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数据整理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数据分层应用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2957EB7-B354-5640-A045-92D19C5C9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3118048"/>
            <a:ext cx="5165271" cy="319251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49B109-2C98-1F48-9DAD-3E62E32DAE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8086" y="3118048"/>
            <a:ext cx="5189499" cy="3192516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9C620DC4-D898-D148-8E2F-9ED484A8C008}"/>
              </a:ext>
            </a:extLst>
          </p:cNvPr>
          <p:cNvSpPr/>
          <p:nvPr/>
        </p:nvSpPr>
        <p:spPr>
          <a:xfrm>
            <a:off x="5977268" y="4553346"/>
            <a:ext cx="439700" cy="32192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A8DAE3F-2146-0545-B21F-27C412DBF9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1280" y="189000"/>
            <a:ext cx="10484194" cy="648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9462792-8F8D-7649-AEAC-91152F76C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9166" y="189000"/>
            <a:ext cx="1053337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680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0996705" cy="2159999"/>
          </a:xfrm>
        </p:spPr>
        <p:txBody>
          <a:bodyPr/>
          <a:lstStyle/>
          <a:p>
            <a:r>
              <a:rPr lang="zh-CN" altLang="en-US" dirty="0"/>
              <a:t>点击“城市”字段前的加号，则会出现“区域”字段，同时该工作表中行列字段也会发生变化。但此时，我们发现有一个逻辑错误：区域</a:t>
            </a:r>
            <a:r>
              <a:rPr lang="en-US" altLang="zh-CN" dirty="0"/>
              <a:t>&gt;</a:t>
            </a:r>
            <a:r>
              <a:rPr lang="zh-CN" altLang="en-US" dirty="0"/>
              <a:t>省份</a:t>
            </a:r>
            <a:r>
              <a:rPr lang="en-US" altLang="zh-CN" dirty="0"/>
              <a:t>&gt;</a:t>
            </a:r>
            <a:r>
              <a:rPr lang="zh-CN" altLang="en-US" dirty="0"/>
              <a:t>城市，但在我们的分层结构中，城市层级高于区域。</a:t>
            </a:r>
            <a:endParaRPr lang="en-US" altLang="zh-CN" dirty="0"/>
          </a:p>
          <a:p>
            <a:r>
              <a:rPr lang="zh-CN" altLang="en-US" dirty="0"/>
              <a:t>为了解决逻辑错误的方式非常简单，只需将门店位置分层结构中的字段按顺序叠放即可，在本案例中，叠放顺序为：区域、省份、城市。</a:t>
            </a:r>
            <a:endParaRPr lang="en-US" altLang="zh-CN" dirty="0"/>
          </a:p>
          <a:p>
            <a:r>
              <a:rPr lang="zh-CN" altLang="en-US" dirty="0"/>
              <a:t>叠放顺序调整完成后，逻辑错误解决，调整后效果如图。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数据整理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zh-CN" altLang="en-US" dirty="0"/>
              <a:t>数据分层应用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F7BCD0B-5DEC-8842-9720-EBE52562B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775" y="4131866"/>
            <a:ext cx="3496574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83BFD6A-4EEE-584B-98EC-623A9DA4A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8811" y="4131866"/>
            <a:ext cx="3502865" cy="216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7D3C5CC-5EAF-F045-A6A7-A5F3E681B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3137" y="4131866"/>
            <a:ext cx="3488088" cy="2160000"/>
          </a:xfrm>
          <a:prstGeom prst="rect">
            <a:avLst/>
          </a:prstGeom>
        </p:spPr>
      </p:pic>
      <p:sp>
        <p:nvSpPr>
          <p:cNvPr id="11" name="右箭头 10">
            <a:extLst>
              <a:ext uri="{FF2B5EF4-FFF2-40B4-BE49-F238E27FC236}">
                <a16:creationId xmlns:a16="http://schemas.microsoft.com/office/drawing/2014/main" id="{16A37DF7-34FD-734E-ABC4-70A86BE88330}"/>
              </a:ext>
            </a:extLst>
          </p:cNvPr>
          <p:cNvSpPr/>
          <p:nvPr/>
        </p:nvSpPr>
        <p:spPr>
          <a:xfrm>
            <a:off x="3965252" y="5032251"/>
            <a:ext cx="315654" cy="3592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885F5C34-80D3-C641-B94D-3D5DCD08529F}"/>
              </a:ext>
            </a:extLst>
          </p:cNvPr>
          <p:cNvSpPr/>
          <p:nvPr/>
        </p:nvSpPr>
        <p:spPr>
          <a:xfrm>
            <a:off x="7919579" y="5032251"/>
            <a:ext cx="315654" cy="359229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A0AB6FF-E248-3944-A2C5-B4B579AF48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7491" y="244189"/>
            <a:ext cx="10489722" cy="648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AA7C610-DEC1-E245-84A9-1E8B81293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8055" y="244189"/>
            <a:ext cx="10508595" cy="648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DA998BC2-B0D5-1E4F-9A03-4CAD635558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30220" y="244189"/>
            <a:ext cx="10464264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878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基本操作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1"/>
            <a:ext cx="2723804" cy="3139023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数据源连接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Tableau</a:t>
            </a:r>
            <a:r>
              <a:rPr lang="zh-CN" altLang="en-US" dirty="0">
                <a:solidFill>
                  <a:schemeClr val="tx1"/>
                </a:solidFill>
              </a:rPr>
              <a:t>开发体验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数据排序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数据分层</a:t>
            </a:r>
            <a:endParaRPr lang="en-US" altLang="zh-CN" dirty="0"/>
          </a:p>
          <a:p>
            <a:r>
              <a:rPr lang="zh-CN" altLang="en-US" dirty="0">
                <a:solidFill>
                  <a:srgbClr val="AD2B26"/>
                </a:solidFill>
              </a:rPr>
              <a:t>数据分组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/>
              <a:t>数据集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416391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76225" indent="-276225"/>
            <a:r>
              <a:rPr lang="zh-CN" altLang="en-US" dirty="0"/>
              <a:t>需求：</a:t>
            </a:r>
            <a:r>
              <a:rPr lang="zh-CN" altLang="en-US" b="1" dirty="0"/>
              <a:t>销售额小的商品归为“小件”组</a:t>
            </a:r>
            <a:endParaRPr lang="en-US" altLang="zh-CN" dirty="0"/>
          </a:p>
          <a:p>
            <a:pPr marL="276225" indent="-276225"/>
            <a:r>
              <a:rPr lang="zh-CN" altLang="en-US" dirty="0"/>
              <a:t>构造数据：将数据标签拖拽至行列栏内：将销售额拖拽至列，将产品类别，产品子类别拖拽至行。</a:t>
            </a:r>
          </a:p>
          <a:p>
            <a:pPr marL="276225" indent="-276225"/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数据整理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数据分组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39AEAAC-C69B-7745-B8EF-39686A6396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495" y="2567964"/>
            <a:ext cx="6729009" cy="4045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1370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276225" indent="-276225"/>
            <a:r>
              <a:rPr lang="zh-CN" altLang="en-US" dirty="0"/>
              <a:t>按住</a:t>
            </a:r>
            <a:r>
              <a:rPr lang="en" altLang="zh-CN" dirty="0"/>
              <a:t>ctl </a:t>
            </a:r>
            <a:r>
              <a:rPr lang="zh-CN" altLang="en-US" dirty="0"/>
              <a:t>选中 销售额小的子类“标签”，“剪刀，尺子，锯”，“橡皮筋”，“信封”；</a:t>
            </a:r>
            <a:endParaRPr lang="en-US" altLang="zh-CN" dirty="0"/>
          </a:p>
          <a:p>
            <a:pPr marL="276225" indent="-276225"/>
            <a:r>
              <a:rPr lang="zh-CN" altLang="en-US" dirty="0"/>
              <a:t>右键“菜单”选择“组”。</a:t>
            </a:r>
            <a:endParaRPr lang="en-US" altLang="zh-CN" dirty="0"/>
          </a:p>
          <a:p>
            <a:pPr marL="0" indent="0">
              <a:buNone/>
            </a:pPr>
            <a:endParaRPr kumimoji="1"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数据整理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数据分组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6DC4A8A-5D83-AE44-A6F7-8DAC69AF89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3015022"/>
            <a:ext cx="4865915" cy="30395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843DC17-D930-8340-93A2-A82AF0A192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4328" y="3015022"/>
            <a:ext cx="4881900" cy="3039548"/>
          </a:xfrm>
          <a:prstGeom prst="rect">
            <a:avLst/>
          </a:prstGeom>
        </p:spPr>
      </p:pic>
      <p:sp>
        <p:nvSpPr>
          <p:cNvPr id="9" name="右箭头 8">
            <a:extLst>
              <a:ext uri="{FF2B5EF4-FFF2-40B4-BE49-F238E27FC236}">
                <a16:creationId xmlns:a16="http://schemas.microsoft.com/office/drawing/2014/main" id="{6C172D77-CA54-A648-8E4A-7BBEB729D99E}"/>
              </a:ext>
            </a:extLst>
          </p:cNvPr>
          <p:cNvSpPr/>
          <p:nvPr/>
        </p:nvSpPr>
        <p:spPr>
          <a:xfrm>
            <a:off x="5807379" y="4306196"/>
            <a:ext cx="618650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7F803D0-19EB-D846-A294-9EBC537020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455" y="189000"/>
            <a:ext cx="10373624" cy="64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8E0D363-5C81-EF4F-9F35-327FC6E88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3416" y="189000"/>
            <a:ext cx="10407703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540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2159999"/>
          </a:xfrm>
        </p:spPr>
        <p:txBody>
          <a:bodyPr/>
          <a:lstStyle/>
          <a:p>
            <a:r>
              <a:rPr lang="zh-CN" altLang="en-US" dirty="0"/>
              <a:t>在维度栏把生成的 “子类分组” 改名成 “小件”。</a:t>
            </a:r>
            <a:endParaRPr lang="en-US" altLang="zh-CN" dirty="0"/>
          </a:p>
          <a:p>
            <a:r>
              <a:rPr lang="zh-CN" altLang="en-US" dirty="0"/>
              <a:t>注意：重命名完成后，不仅数据标签名发生了变化，行标签中的名称也发生了更改，证明我们使用的是“小件”组数据。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数据整理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数据分组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33A328A-0B1D-3A49-A336-E4B8E493A1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5514" y="3026017"/>
            <a:ext cx="3717472" cy="300678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754B953-6D66-854E-8EBD-F6DEF0DC94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09015" y="3016302"/>
            <a:ext cx="4834111" cy="2997066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27BBC3CB-ED73-4F42-9EC9-EE31F045454C}"/>
              </a:ext>
            </a:extLst>
          </p:cNvPr>
          <p:cNvSpPr/>
          <p:nvPr/>
        </p:nvSpPr>
        <p:spPr>
          <a:xfrm>
            <a:off x="5698671" y="4147457"/>
            <a:ext cx="832758" cy="55517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9A3DC726-962F-2C42-AFBD-1D7CFC373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359" y="244189"/>
            <a:ext cx="8011633" cy="648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D231DC7-E9AE-6A4C-A1ED-67830E16A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1224" y="244189"/>
            <a:ext cx="10451902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750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基本操作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1"/>
            <a:ext cx="2723804" cy="3139023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数据源连接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 dirty="0">
                <a:solidFill>
                  <a:schemeClr val="tx1"/>
                </a:solidFill>
              </a:rPr>
              <a:t>Tableau</a:t>
            </a:r>
            <a:r>
              <a:rPr lang="zh-CN" altLang="en-US" dirty="0">
                <a:solidFill>
                  <a:schemeClr val="tx1"/>
                </a:solidFill>
              </a:rPr>
              <a:t>开发体验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数据排序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/>
              <a:t>数据分层</a:t>
            </a:r>
            <a:endParaRPr lang="en-US" altLang="zh-CN" dirty="0"/>
          </a:p>
          <a:p>
            <a:r>
              <a:rPr lang="zh-CN" altLang="en-US" dirty="0">
                <a:solidFill>
                  <a:schemeClr val="tx1"/>
                </a:solidFill>
              </a:rPr>
              <a:t>数据分组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</a:rPr>
              <a:t>数据集</a:t>
            </a:r>
            <a:endParaRPr lang="en-US" altLang="zh-CN" dirty="0">
              <a:solidFill>
                <a:srgbClr val="AD2B26"/>
              </a:solidFill>
            </a:endParaRPr>
          </a:p>
          <a:p>
            <a:endParaRPr lang="en-US" altLang="zh-CN" dirty="0"/>
          </a:p>
          <a:p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6FF734A2-4842-9642-B2AA-6FC18FE60DF8}"/>
              </a:ext>
            </a:extLst>
          </p:cNvPr>
          <p:cNvSpPr txBox="1">
            <a:spLocks/>
          </p:cNvSpPr>
          <p:nvPr/>
        </p:nvSpPr>
        <p:spPr>
          <a:xfrm>
            <a:off x="8279477" y="3069271"/>
            <a:ext cx="2374669" cy="3139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zh-CN" dirty="0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249605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dirty="0"/>
              <a:t>集是满足某些条件的数据子集，它是维度的部分成员。</a:t>
            </a:r>
            <a:endParaRPr kumimoji="1" lang="en-US" altLang="zh-CN" dirty="0"/>
          </a:p>
          <a:p>
            <a:r>
              <a:rPr lang="zh-CN" altLang="en-US" dirty="0"/>
              <a:t>用途：</a:t>
            </a:r>
            <a:endParaRPr lang="en-US" altLang="zh-CN" dirty="0"/>
          </a:p>
          <a:p>
            <a:pPr marL="719455" lvl="2" indent="0">
              <a:buNone/>
            </a:pPr>
            <a:r>
              <a:rPr lang="zh-CN" altLang="en-US" dirty="0"/>
              <a:t>  集内外成员的对比分析；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集内部成员的对比分析。</a:t>
            </a:r>
            <a:endParaRPr lang="en-US" altLang="zh-CN" dirty="0"/>
          </a:p>
          <a:p>
            <a:r>
              <a:rPr lang="zh-CN" altLang="en-US" dirty="0"/>
              <a:t>集内外关系如图所示：</a:t>
            </a:r>
            <a:endParaRPr lang="en-US" altLang="zh-CN" dirty="0"/>
          </a:p>
          <a:p>
            <a:pPr lvl="2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红色大圈范围为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整体数据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蓝色小圈范围为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数据集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蓝色面积为集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内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pPr lvl="2"/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红色面积为集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外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	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数据整理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6E3C24-35CF-0147-ACC5-700200EE3A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2264544"/>
            <a:ext cx="4198255" cy="365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1639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dirty="0"/>
              <a:t>需求：利润额负的商品归为“负利润商品”。</a:t>
            </a:r>
            <a:endParaRPr lang="en-US" altLang="zh-CN" dirty="0"/>
          </a:p>
          <a:p>
            <a:r>
              <a:rPr lang="zh-CN" altLang="en-US" dirty="0"/>
              <a:t>将数据标签拖拽至行列栏内：将利润额拖拽至列信息，将产品类别，产品子类别拖拽至行。</a:t>
            </a:r>
            <a:endParaRPr lang="en-US" altLang="zh-CN" dirty="0"/>
          </a:p>
          <a:p>
            <a:r>
              <a:rPr lang="zh-CN" altLang="en-US" dirty="0"/>
              <a:t>按住</a:t>
            </a:r>
            <a:r>
              <a:rPr lang="en" altLang="zh-CN" dirty="0"/>
              <a:t>ctrl</a:t>
            </a:r>
            <a:r>
              <a:rPr lang="zh-CN" altLang="en-US" dirty="0"/>
              <a:t>选中负利润额的类别“书架”、“桌子”。</a:t>
            </a:r>
            <a:endParaRPr lang="en-US" altLang="zh-CN" dirty="0"/>
          </a:p>
          <a:p>
            <a:r>
              <a:rPr lang="zh-CN" altLang="en-US" dirty="0"/>
              <a:t>右键菜单选择创建集，并改名成“负利润商品”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en-US" altLang="zh-CN" dirty="0"/>
              <a:t>	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数据整理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C7DA59-BA53-FE47-A846-F1D87D6793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3428999"/>
            <a:ext cx="4839791" cy="298916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2E5E34D1-F061-1E4F-AC5B-2D8B2A2FD0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312" y="3428999"/>
            <a:ext cx="4838808" cy="2989161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D31B19CD-F2E1-0443-B924-1E402487A3BF}"/>
              </a:ext>
            </a:extLst>
          </p:cNvPr>
          <p:cNvSpPr/>
          <p:nvPr/>
        </p:nvSpPr>
        <p:spPr>
          <a:xfrm>
            <a:off x="5763986" y="4735285"/>
            <a:ext cx="685800" cy="47658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BEDF4F7-057B-544B-AE1E-A67AD2AC21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329" y="133811"/>
            <a:ext cx="10491856" cy="64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75308B64-41B3-A54F-A539-155E2D59A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395" y="133811"/>
            <a:ext cx="10489725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045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产品介绍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>
                <a:solidFill>
                  <a:srgbClr val="AD2B26"/>
                </a:solidFill>
              </a:rPr>
              <a:t>Tableau</a:t>
            </a:r>
            <a:r>
              <a:rPr lang="zh-CN" altLang="en-US" dirty="0">
                <a:solidFill>
                  <a:srgbClr val="AD2B26"/>
                </a:solidFill>
              </a:rPr>
              <a:t>介绍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en-US" altLang="zh-CN" dirty="0"/>
              <a:t>Tableau</a:t>
            </a:r>
            <a:r>
              <a:rPr lang="zh-CN" altLang="en-US" dirty="0"/>
              <a:t>家族产品</a:t>
            </a:r>
            <a:endParaRPr lang="en-US" altLang="zh-CN" dirty="0"/>
          </a:p>
          <a:p>
            <a:r>
              <a:rPr lang="en-US" altLang="zh-CN" dirty="0"/>
              <a:t>Tableau</a:t>
            </a:r>
            <a:r>
              <a:rPr lang="zh-CN" altLang="en-US" dirty="0"/>
              <a:t> </a:t>
            </a:r>
            <a:r>
              <a:rPr lang="en-US" altLang="zh-CN" dirty="0"/>
              <a:t>Desktop</a:t>
            </a:r>
            <a:r>
              <a:rPr lang="zh-CN" altLang="en-US" dirty="0"/>
              <a:t>版本与安装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dirty="0"/>
              <a:t>负利润商品集创建完成后，在数据标签中出现了“负利润商品”集，同时在筛选器中出现了该数据集，工作表中的图表也随之变化。</a:t>
            </a:r>
            <a:endParaRPr lang="en-US" altLang="zh-CN" dirty="0"/>
          </a:p>
          <a:p>
            <a:r>
              <a:rPr lang="zh-CN" altLang="en-US" dirty="0"/>
              <a:t>我们使用筛选器即可完成集内外数据对比，如图，我们选择的是“在集内显示成员”，在图表中出现的字段及皆为“负利润商品”集中的数据标签。</a:t>
            </a:r>
            <a:endParaRPr lang="en-US" altLang="zh-CN" dirty="0"/>
          </a:p>
          <a:p>
            <a:r>
              <a:rPr lang="zh-CN" altLang="en-US" dirty="0"/>
              <a:t>当我们选择“在集内</a:t>
            </a:r>
            <a:r>
              <a:rPr lang="en-US" altLang="zh-CN" dirty="0"/>
              <a:t>/</a:t>
            </a:r>
            <a:r>
              <a:rPr lang="zh-CN" altLang="en-US" dirty="0"/>
              <a:t>外显示”，即可选择筛选内容。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数据整理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7163567-BCD5-2C43-8835-0B6096946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0927" y="4070433"/>
            <a:ext cx="3480330" cy="216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58DA2B3-FAAE-7045-9C11-5C69C3D612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9063" y="4070433"/>
            <a:ext cx="3473232" cy="216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A6E0AD8B-56CC-B644-8A1F-BA30A93B9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8927" y="4070433"/>
            <a:ext cx="3482146" cy="2160000"/>
          </a:xfrm>
          <a:prstGeom prst="rect">
            <a:avLst/>
          </a:prstGeom>
        </p:spPr>
      </p:pic>
      <p:sp>
        <p:nvSpPr>
          <p:cNvPr id="11" name="右箭头 10">
            <a:extLst>
              <a:ext uri="{FF2B5EF4-FFF2-40B4-BE49-F238E27FC236}">
                <a16:creationId xmlns:a16="http://schemas.microsoft.com/office/drawing/2014/main" id="{328CB412-EBC4-CD4A-A2F9-B08628BE4A80}"/>
              </a:ext>
            </a:extLst>
          </p:cNvPr>
          <p:cNvSpPr/>
          <p:nvPr/>
        </p:nvSpPr>
        <p:spPr>
          <a:xfrm>
            <a:off x="4029403" y="4978983"/>
            <a:ext cx="25151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" name="右箭头 11">
            <a:extLst>
              <a:ext uri="{FF2B5EF4-FFF2-40B4-BE49-F238E27FC236}">
                <a16:creationId xmlns:a16="http://schemas.microsoft.com/office/drawing/2014/main" id="{7B264F08-DB0A-2445-9039-79DF37A714E1}"/>
              </a:ext>
            </a:extLst>
          </p:cNvPr>
          <p:cNvSpPr/>
          <p:nvPr/>
        </p:nvSpPr>
        <p:spPr>
          <a:xfrm>
            <a:off x="7899854" y="4978983"/>
            <a:ext cx="251514" cy="3429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F1F0A1F1-A9B1-0B44-B903-ABDDF0C29C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5505" y="189000"/>
            <a:ext cx="10440990" cy="648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3BED39-17A4-874D-8E2B-EC86D12563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152" y="189000"/>
            <a:ext cx="10419696" cy="648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0250A9C-7FA4-EA44-B82E-2FA8B30D59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781" y="189000"/>
            <a:ext cx="10446438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47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dirty="0"/>
              <a:t>集内外筛选出的内容分别为： 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集外</a:t>
            </a:r>
            <a:r>
              <a:rPr lang="en-US" altLang="zh-CN" dirty="0"/>
              <a:t>:</a:t>
            </a:r>
            <a:r>
              <a:rPr lang="zh-CN" altLang="en-US" dirty="0"/>
              <a:t>即包括除了“负利润商品”集的所有数据标签</a:t>
            </a:r>
          </a:p>
          <a:p>
            <a:pPr marL="0" indent="0">
              <a:buNone/>
            </a:pPr>
            <a:r>
              <a:rPr lang="en-US" altLang="zh-CN" dirty="0"/>
              <a:t>	</a:t>
            </a:r>
            <a:r>
              <a:rPr lang="zh-CN" altLang="en-US" dirty="0"/>
              <a:t>集内</a:t>
            </a:r>
            <a:r>
              <a:rPr lang="en-US" altLang="zh-CN" dirty="0"/>
              <a:t>:</a:t>
            </a:r>
            <a:r>
              <a:rPr lang="zh-CN" altLang="en-US" dirty="0"/>
              <a:t>即仅包含“负利润商品”集中的数据标签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360680" lvl="1" indent="0">
              <a:buNone/>
            </a:pPr>
            <a:r>
              <a:rPr lang="en-US" altLang="zh-CN" dirty="0"/>
              <a:t>	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数据整理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数据集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5983595-56E3-BA48-9CF9-69C5658023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6825" y="3177896"/>
            <a:ext cx="9598350" cy="3052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77787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651044"/>
          </a:xfrm>
        </p:spPr>
        <p:txBody>
          <a:bodyPr/>
          <a:lstStyle/>
          <a:p>
            <a:r>
              <a:rPr lang="zh-CN" altLang="en-US" dirty="0">
                <a:solidFill>
                  <a:srgbClr val="AD2B26"/>
                </a:solidFill>
              </a:rPr>
              <a:t>聚合函数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/>
              <a:t>日期函数</a:t>
            </a:r>
            <a:endParaRPr lang="en-US" altLang="zh-CN" dirty="0"/>
          </a:p>
          <a:p>
            <a:r>
              <a:rPr lang="zh-CN" altLang="en-US" dirty="0">
                <a:solidFill>
                  <a:schemeClr val="tx1"/>
                </a:solidFill>
              </a:rPr>
              <a:t>逻辑函数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参数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03962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b="1" dirty="0"/>
              <a:t>什么是聚合函数？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聚合函数是对</a:t>
            </a:r>
            <a:r>
              <a:rPr lang="zh-CN" altLang="en-US" b="1" dirty="0">
                <a:solidFill>
                  <a:srgbClr val="AD2B26"/>
                </a:solidFill>
              </a:rPr>
              <a:t>一组值</a:t>
            </a:r>
            <a:r>
              <a:rPr lang="zh-CN" altLang="en-US" dirty="0"/>
              <a:t>执行计算，并返回</a:t>
            </a:r>
            <a:r>
              <a:rPr lang="zh-CN" altLang="en-US" b="1" dirty="0">
                <a:solidFill>
                  <a:srgbClr val="AD2B26"/>
                </a:solidFill>
              </a:rPr>
              <a:t>单个值的函数</a:t>
            </a:r>
            <a:r>
              <a:rPr lang="zh-CN" altLang="en-US" dirty="0"/>
              <a:t>，也被称为组函数。</a:t>
            </a:r>
            <a:endParaRPr lang="en-US" altLang="zh-CN" dirty="0"/>
          </a:p>
          <a:p>
            <a:r>
              <a:rPr lang="zh-CN" altLang="en-US" b="1" dirty="0"/>
              <a:t>常用的聚合函数如下：</a:t>
            </a:r>
          </a:p>
          <a:p>
            <a:pPr>
              <a:buFont typeface="+mj-lt"/>
              <a:buAutoNum type="arabicPeriod"/>
            </a:pPr>
            <a:r>
              <a:rPr lang="en" altLang="zh-CN" b="1" dirty="0">
                <a:solidFill>
                  <a:schemeClr val="tx1"/>
                </a:solidFill>
              </a:rPr>
              <a:t>AVG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返回表达式中所有值的平均值。 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AVG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只能用于数字字段。 此时会忽略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Null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值。</a:t>
            </a:r>
          </a:p>
          <a:p>
            <a:pPr>
              <a:buFont typeface="+mj-lt"/>
              <a:buAutoNum type="arabicPeriod"/>
            </a:pPr>
            <a:r>
              <a:rPr lang="en" altLang="zh-CN" b="1" dirty="0">
                <a:solidFill>
                  <a:schemeClr val="tx1"/>
                </a:solidFill>
              </a:rPr>
              <a:t>COUNT</a:t>
            </a:r>
            <a:r>
              <a:rPr lang="en" altLang="zh-CN" dirty="0">
                <a:solidFill>
                  <a:schemeClr val="tx1"/>
                </a:solidFill>
              </a:rPr>
              <a:t> 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返回组中的项目数。 不对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Null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值计数。</a:t>
            </a:r>
          </a:p>
          <a:p>
            <a:pPr>
              <a:buFont typeface="+mj-lt"/>
              <a:buAutoNum type="arabicPeriod"/>
            </a:pPr>
            <a:r>
              <a:rPr lang="en" altLang="zh-CN" b="1" dirty="0">
                <a:solidFill>
                  <a:schemeClr val="tx1"/>
                </a:solidFill>
              </a:rPr>
              <a:t>COUNTD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返回组中不同项目的数量。 不对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Null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值计数。 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" altLang="zh-CN" b="1" dirty="0">
                <a:solidFill>
                  <a:schemeClr val="tx1"/>
                </a:solidFill>
              </a:rPr>
              <a:t>MAX</a:t>
            </a:r>
            <a:r>
              <a:rPr lang="en" altLang="zh-CN" dirty="0">
                <a:solidFill>
                  <a:schemeClr val="tx1"/>
                </a:solidFill>
              </a:rPr>
              <a:t> 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返回表达式在所有记录中的最大值。 如果表达式为字符串值， 此函数就返回按字母顺序定义的最后一个值。</a:t>
            </a:r>
          </a:p>
          <a:p>
            <a:pPr>
              <a:buFont typeface="+mj-lt"/>
              <a:buAutoNum type="arabicPeriod"/>
            </a:pPr>
            <a:r>
              <a:rPr lang="en" altLang="zh-CN" b="1" dirty="0">
                <a:solidFill>
                  <a:schemeClr val="tx1"/>
                </a:solidFill>
              </a:rPr>
              <a:t>MEDIAN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返回表达式在所有记录中的中位数。 中位数只能用于数字字段。</a:t>
            </a:r>
          </a:p>
          <a:p>
            <a:pPr>
              <a:buFont typeface="+mj-lt"/>
              <a:buAutoNum type="arabicPeriod"/>
            </a:pPr>
            <a:r>
              <a:rPr lang="en" altLang="zh-CN" b="1" dirty="0">
                <a:solidFill>
                  <a:schemeClr val="tx1"/>
                </a:solidFill>
              </a:rPr>
              <a:t>MIN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 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返回表达式在所有记录中的最小值。 如果表达式为字符串值， 此函数就返回按字母顺序定义的第一个值。</a:t>
            </a:r>
          </a:p>
          <a:p>
            <a:pPr>
              <a:buFont typeface="+mj-lt"/>
              <a:buAutoNum type="arabicPeriod"/>
            </a:pPr>
            <a:r>
              <a:rPr lang="en" altLang="zh-CN" b="1" dirty="0">
                <a:solidFill>
                  <a:schemeClr val="tx1"/>
                </a:solidFill>
              </a:rPr>
              <a:t>SUM</a:t>
            </a:r>
            <a:r>
              <a:rPr lang="en" altLang="zh-CN" dirty="0">
                <a:solidFill>
                  <a:schemeClr val="tx1"/>
                </a:solidFill>
              </a:rPr>
              <a:t> 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返回表达式中所有值的总计。 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SUM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只能用于数字字段。 此时会忽略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Null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值。</a:t>
            </a:r>
          </a:p>
          <a:p>
            <a:pPr marL="0" indent="0">
              <a:buNone/>
            </a:pPr>
            <a:endParaRPr lang="zh-CN" altLang="en-US" dirty="0"/>
          </a:p>
          <a:p>
            <a:pPr marL="360680" lvl="1" indent="0">
              <a:buNone/>
            </a:pPr>
            <a:r>
              <a:rPr lang="en-US" altLang="zh-CN" dirty="0"/>
              <a:t>	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聚合函数</a:t>
            </a:r>
          </a:p>
        </p:txBody>
      </p:sp>
    </p:spTree>
    <p:extLst>
      <p:ext uri="{BB962C8B-B14F-4D97-AF65-F5344CB8AC3E}">
        <p14:creationId xmlns:p14="http://schemas.microsoft.com/office/powerpoint/2010/main" val="215777062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b="1" dirty="0"/>
              <a:t>聚合函数的使用</a:t>
            </a:r>
            <a:r>
              <a:rPr lang="en-US" altLang="zh-CN" b="1" dirty="0"/>
              <a:t>——SUM</a:t>
            </a:r>
          </a:p>
          <a:p>
            <a:r>
              <a:rPr lang="zh-CN" altLang="en-US" b="1" dirty="0"/>
              <a:t>需求：构造利润率指标，使用</a:t>
            </a:r>
            <a:r>
              <a:rPr lang="en-US" altLang="zh-CN" b="1" dirty="0"/>
              <a:t>SUM</a:t>
            </a:r>
            <a:r>
              <a:rPr lang="zh-CN" altLang="en-US" b="1" dirty="0"/>
              <a:t>函数创建计算字段</a:t>
            </a:r>
            <a:r>
              <a:rPr lang="en-US" altLang="zh-CN" b="1" dirty="0"/>
              <a:t>——</a:t>
            </a:r>
            <a:r>
              <a:rPr lang="zh-CN" altLang="en-US" b="1" dirty="0"/>
              <a:t>利润率</a:t>
            </a:r>
            <a:endParaRPr lang="en-US" altLang="zh-CN" b="1" dirty="0"/>
          </a:p>
          <a:p>
            <a:r>
              <a:rPr lang="zh-CN" altLang="en-US" dirty="0"/>
              <a:t>度量中选中“销售额”，右键选择“创建”</a:t>
            </a:r>
            <a:r>
              <a:rPr lang="en-US" altLang="zh-CN" dirty="0"/>
              <a:t>-“</a:t>
            </a:r>
            <a:r>
              <a:rPr lang="zh-CN" altLang="en-US" dirty="0"/>
              <a:t>计算字段” （也可以在空白处右键</a:t>
            </a:r>
            <a:r>
              <a:rPr lang="en-US" altLang="zh-CN" dirty="0"/>
              <a:t>-“</a:t>
            </a:r>
            <a:r>
              <a:rPr lang="zh-CN" altLang="en-US" dirty="0"/>
              <a:t>创建计算字段”，也能弹出计算字段对话框）</a:t>
            </a:r>
            <a:endParaRPr lang="en-US" altLang="zh-CN" dirty="0"/>
          </a:p>
          <a:p>
            <a:r>
              <a:rPr lang="zh-CN" altLang="en-US" dirty="0"/>
              <a:t>“名称”写上 利润率，在公式编辑框中写上 “</a:t>
            </a:r>
            <a:r>
              <a:rPr lang="en" altLang="zh-CN" dirty="0"/>
              <a:t>SUM([</a:t>
            </a:r>
            <a:r>
              <a:rPr lang="zh-CN" altLang="en-US" dirty="0"/>
              <a:t>利润额</a:t>
            </a:r>
            <a:r>
              <a:rPr lang="en-US" altLang="zh-CN" dirty="0"/>
              <a:t>])/</a:t>
            </a:r>
            <a:r>
              <a:rPr lang="en" altLang="zh-CN" dirty="0"/>
              <a:t>SUM([</a:t>
            </a:r>
            <a:r>
              <a:rPr lang="zh-CN" altLang="en-US" dirty="0"/>
              <a:t>销售额</a:t>
            </a:r>
            <a:r>
              <a:rPr lang="en-US" altLang="zh-CN" dirty="0"/>
              <a:t>])</a:t>
            </a:r>
            <a:r>
              <a:rPr lang="zh-CN" altLang="en-US" dirty="0"/>
              <a:t>”，点击 “确定” 后 度量中会出现 “利润率”度量</a:t>
            </a:r>
          </a:p>
          <a:p>
            <a:pPr marL="360680" lvl="1" indent="0">
              <a:buNone/>
            </a:pPr>
            <a:r>
              <a:rPr lang="en-US" altLang="zh-CN" dirty="0"/>
              <a:t>	</a:t>
            </a:r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聚合函数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0AAC263-D40F-D444-A2AD-AE3D2C87EC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2380" y="4093811"/>
            <a:ext cx="4285189" cy="252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F0C53F0-94A9-BA43-8A77-13877110F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0197" y="4093811"/>
            <a:ext cx="4285188" cy="2520000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E89DC9CE-5DFA-A747-8B48-E9F7C047A59B}"/>
              </a:ext>
            </a:extLst>
          </p:cNvPr>
          <p:cNvSpPr/>
          <p:nvPr/>
        </p:nvSpPr>
        <p:spPr>
          <a:xfrm>
            <a:off x="5839687" y="5092553"/>
            <a:ext cx="669471" cy="52251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D772EDE-A386-8240-B0F5-0F44C1F303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526" y="244189"/>
            <a:ext cx="11019057" cy="648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3029215C-A5F8-DC4F-AE5F-81DFF62C2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526" y="244189"/>
            <a:ext cx="11019055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206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b="1" dirty="0"/>
              <a:t>聚合函数的使用</a:t>
            </a:r>
            <a:r>
              <a:rPr lang="en-US" altLang="zh-CN" b="1" dirty="0"/>
              <a:t>——COUNT</a:t>
            </a:r>
          </a:p>
          <a:p>
            <a:r>
              <a:rPr lang="zh-CN" altLang="en-US" b="1" dirty="0"/>
              <a:t>需求：构造产品订单数指标，使用</a:t>
            </a:r>
            <a:r>
              <a:rPr lang="en-US" altLang="zh-CN" b="1" dirty="0"/>
              <a:t>COUNT</a:t>
            </a:r>
            <a:r>
              <a:rPr lang="zh-CN" altLang="en-US" b="1" dirty="0"/>
              <a:t>函数创建订单数计算字段</a:t>
            </a:r>
            <a:endParaRPr lang="en-US" altLang="zh-CN" b="1" dirty="0"/>
          </a:p>
          <a:p>
            <a:r>
              <a:rPr lang="zh-CN" altLang="en-US" dirty="0"/>
              <a:t>在维度中选中产品类别，右键</a:t>
            </a:r>
            <a:r>
              <a:rPr lang="en-US" altLang="zh-CN" dirty="0"/>
              <a:t>-</a:t>
            </a:r>
            <a:r>
              <a:rPr lang="zh-CN" altLang="en-US" dirty="0"/>
              <a:t>创建计算字段</a:t>
            </a:r>
            <a:endParaRPr lang="en-US" altLang="zh-CN" dirty="0"/>
          </a:p>
          <a:p>
            <a:r>
              <a:rPr lang="zh-CN" altLang="en-US" dirty="0"/>
              <a:t>弹出的对话框 ”名字“输入 订单数，公式编辑框中输入”</a:t>
            </a:r>
            <a:r>
              <a:rPr lang="en" altLang="zh-CN" dirty="0"/>
              <a:t>COUNT([</a:t>
            </a:r>
            <a:r>
              <a:rPr lang="zh-CN" altLang="en-US" dirty="0"/>
              <a:t>产品类别</a:t>
            </a:r>
            <a:r>
              <a:rPr lang="en-US" altLang="zh-CN" dirty="0"/>
              <a:t>])</a:t>
            </a:r>
            <a:r>
              <a:rPr lang="zh-CN" altLang="en-US" dirty="0"/>
              <a:t>“</a:t>
            </a:r>
            <a:endParaRPr lang="en-US" altLang="zh-CN" dirty="0"/>
          </a:p>
          <a:p>
            <a:r>
              <a:rPr lang="zh-CN" altLang="en-US" dirty="0"/>
              <a:t>点击 “确定” 在度量下可以看到 生成的 “订单数”</a:t>
            </a:r>
          </a:p>
          <a:p>
            <a:endParaRPr lang="en-US" altLang="zh-CN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聚合函数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F6EC9DA-BBA0-EE4F-AB50-043DBCF54F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09" y="3893113"/>
            <a:ext cx="4285189" cy="252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F232CA-D486-8F43-BDD9-ADB3C0A31F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2839" y="4253113"/>
            <a:ext cx="6231646" cy="1800000"/>
          </a:xfrm>
          <a:prstGeom prst="rect">
            <a:avLst/>
          </a:prstGeom>
        </p:spPr>
      </p:pic>
      <p:sp>
        <p:nvSpPr>
          <p:cNvPr id="10" name="右箭头 9">
            <a:extLst>
              <a:ext uri="{FF2B5EF4-FFF2-40B4-BE49-F238E27FC236}">
                <a16:creationId xmlns:a16="http://schemas.microsoft.com/office/drawing/2014/main" id="{D216977F-4C96-6E49-A9DA-8002D0E0EC27}"/>
              </a:ext>
            </a:extLst>
          </p:cNvPr>
          <p:cNvSpPr/>
          <p:nvPr/>
        </p:nvSpPr>
        <p:spPr>
          <a:xfrm>
            <a:off x="5096390" y="4816929"/>
            <a:ext cx="585953" cy="48985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AF087F1A-DF0E-EA41-97C2-E5E1B701C5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909" y="244189"/>
            <a:ext cx="11019058" cy="648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D1DEE8D9-653A-ED44-A962-73FE9D0B64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38" y="1924408"/>
            <a:ext cx="10800000" cy="3119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8245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b="1" dirty="0"/>
              <a:t>计算字段的使用</a:t>
            </a:r>
            <a:endParaRPr lang="en-US" altLang="zh-CN" b="1" dirty="0"/>
          </a:p>
          <a:p>
            <a:r>
              <a:rPr lang="zh-CN" altLang="en-US" b="1" dirty="0"/>
              <a:t>将</a:t>
            </a:r>
            <a:r>
              <a:rPr lang="zh-CN" altLang="en-US" dirty="0"/>
              <a:t>“订单数”，“产品类别”分别拖到 列、行</a:t>
            </a:r>
            <a:endParaRPr lang="en-US" altLang="zh-CN" dirty="0"/>
          </a:p>
          <a:p>
            <a:r>
              <a:rPr lang="zh-CN" altLang="en-US" dirty="0"/>
              <a:t>“利润额” 拖到“颜色”</a:t>
            </a:r>
            <a:endParaRPr lang="en-US" altLang="zh-CN" dirty="0"/>
          </a:p>
          <a:p>
            <a:r>
              <a:rPr lang="zh-CN" altLang="en-US" dirty="0"/>
              <a:t>聚合函数中还有</a:t>
            </a:r>
            <a:r>
              <a:rPr lang="en" altLang="zh-CN" b="1" dirty="0"/>
              <a:t>AVG</a:t>
            </a:r>
            <a:r>
              <a:rPr lang="zh-CN" altLang="en" dirty="0"/>
              <a:t>，</a:t>
            </a:r>
            <a:r>
              <a:rPr lang="en" altLang="zh-CN" b="1" dirty="0"/>
              <a:t>COUNTD</a:t>
            </a:r>
            <a:r>
              <a:rPr lang="zh-CN" altLang="en" dirty="0"/>
              <a:t>，</a:t>
            </a:r>
            <a:r>
              <a:rPr lang="en" altLang="zh-CN" b="1" dirty="0"/>
              <a:t>MAX</a:t>
            </a:r>
            <a:r>
              <a:rPr lang="zh-CN" altLang="en" dirty="0"/>
              <a:t>，</a:t>
            </a:r>
            <a:r>
              <a:rPr lang="en" altLang="zh-CN" b="1" dirty="0"/>
              <a:t>MEDIAN</a:t>
            </a:r>
            <a:r>
              <a:rPr lang="zh-CN" altLang="en" dirty="0"/>
              <a:t>，</a:t>
            </a:r>
            <a:r>
              <a:rPr lang="en" altLang="zh-CN" b="1" dirty="0"/>
              <a:t>MIN</a:t>
            </a:r>
            <a:r>
              <a:rPr lang="zh-CN" altLang="en-US" dirty="0"/>
              <a:t>等，使用方法同上。</a:t>
            </a: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聚合函数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D65E40E-0353-0D4F-8084-1A91AB12D1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9787" y="3429000"/>
            <a:ext cx="5432425" cy="3194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26251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65104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聚合函数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</a:rPr>
              <a:t>日期函数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逻辑函数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参数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855494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b="1" dirty="0"/>
              <a:t>什么是日期函数？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日期函数允许您对数据源中的日期进行操作。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例如，您可能有一个各个值为年、月、日的日期字段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(2021-04-15)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。您可以使用日期函数计算该日期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30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天前和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30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天后的日期，也可以计算他和其他日期之间相差的天数，周数，小时数等。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b="1" dirty="0"/>
              <a:t>注意：</a:t>
            </a:r>
            <a:r>
              <a:rPr lang="zh-CN" altLang="en-US" dirty="0"/>
              <a:t>日期函数，参数一定是日期类型数据，否则无法计算。</a:t>
            </a:r>
            <a:endParaRPr lang="zh-CN" altLang="en-US" b="1" dirty="0"/>
          </a:p>
          <a:p>
            <a:pPr marL="360680" lvl="1" indent="0">
              <a:buNone/>
            </a:pPr>
            <a:br>
              <a:rPr lang="zh-CN" altLang="en-US" dirty="0"/>
            </a:br>
            <a:endParaRPr lang="en-US" altLang="zh-CN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日期函数</a:t>
            </a:r>
          </a:p>
        </p:txBody>
      </p:sp>
    </p:spTree>
    <p:extLst>
      <p:ext uri="{BB962C8B-B14F-4D97-AF65-F5344CB8AC3E}">
        <p14:creationId xmlns:p14="http://schemas.microsoft.com/office/powerpoint/2010/main" val="27241910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967678"/>
          </a:xfrm>
        </p:spPr>
        <p:txBody>
          <a:bodyPr/>
          <a:lstStyle/>
          <a:p>
            <a:r>
              <a:rPr lang="zh-CN" altLang="en-US" b="1" dirty="0"/>
              <a:t>常见的日期函数</a:t>
            </a:r>
            <a:endParaRPr lang="en-US" altLang="zh-CN" b="1" dirty="0"/>
          </a:p>
          <a:p>
            <a:pPr>
              <a:buFont typeface="+mj-lt"/>
              <a:buAutoNum type="arabicPeriod"/>
            </a:pPr>
            <a:r>
              <a:rPr lang="en" altLang="zh-CN" b="1" dirty="0"/>
              <a:t>DATEADD</a:t>
            </a:r>
            <a:r>
              <a:rPr lang="zh-CN" altLang="en-US" b="1" dirty="0"/>
              <a:t>：</a:t>
            </a:r>
            <a:r>
              <a:rPr lang="zh-CN" altLang="en-US" dirty="0"/>
              <a:t>返回指定日期。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" altLang="zh-CN" b="1" dirty="0"/>
              <a:t>DATEDIFF</a:t>
            </a:r>
            <a:r>
              <a:rPr lang="zh-CN" altLang="en-US" b="1" dirty="0"/>
              <a:t>：</a:t>
            </a:r>
            <a:r>
              <a:rPr lang="zh-CN" altLang="en-US" dirty="0"/>
              <a:t>返回 </a:t>
            </a:r>
            <a:r>
              <a:rPr lang="en" altLang="zh-CN" dirty="0"/>
              <a:t>date1 </a:t>
            </a:r>
            <a:r>
              <a:rPr lang="zh-CN" altLang="en-US" dirty="0"/>
              <a:t>与 </a:t>
            </a:r>
            <a:r>
              <a:rPr lang="en" altLang="zh-CN" dirty="0"/>
              <a:t>date2 </a:t>
            </a:r>
            <a:r>
              <a:rPr lang="zh-CN" altLang="en-US" dirty="0"/>
              <a:t>之差。</a:t>
            </a: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" altLang="zh-CN" b="1" dirty="0"/>
              <a:t>DAY</a:t>
            </a:r>
            <a:r>
              <a:rPr lang="zh-CN" altLang="en-US" b="1" dirty="0"/>
              <a:t>：</a:t>
            </a:r>
            <a:r>
              <a:rPr lang="zh-CN" altLang="en-US" dirty="0"/>
              <a:t>以整数的形式返回给定日期的天。</a:t>
            </a:r>
            <a:endParaRPr lang="en-US" altLang="zh-CN" dirty="0"/>
          </a:p>
          <a:p>
            <a:pPr>
              <a:buFont typeface="+mj-lt"/>
              <a:buAutoNum type="arabicPeriod"/>
            </a:pPr>
            <a:r>
              <a:rPr lang="en" altLang="zh-CN" b="1" dirty="0"/>
              <a:t>MONTH</a:t>
            </a:r>
            <a:r>
              <a:rPr lang="zh-CN" altLang="en-US" b="1" dirty="0"/>
              <a:t>：</a:t>
            </a:r>
            <a:r>
              <a:rPr lang="zh-CN" altLang="en-US" dirty="0"/>
              <a:t>返回当前本地系统日期和时间。</a:t>
            </a:r>
            <a:endParaRPr lang="en" altLang="zh-CN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" altLang="zh-CN" b="1" dirty="0"/>
              <a:t>NOW</a:t>
            </a:r>
            <a:r>
              <a:rPr lang="zh-CN" altLang="en-US" b="1" dirty="0"/>
              <a:t>：</a:t>
            </a:r>
            <a:r>
              <a:rPr lang="zh-CN" altLang="en-US" dirty="0"/>
              <a:t>返回当前本地系统日期和时间。</a:t>
            </a:r>
            <a:endParaRPr lang="en" altLang="zh-CN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" altLang="zh-CN" b="1" dirty="0"/>
              <a:t>QUARTER</a:t>
            </a:r>
            <a:r>
              <a:rPr lang="zh-CN" altLang="en-US" b="1" dirty="0"/>
              <a:t>：</a:t>
            </a:r>
            <a:r>
              <a:rPr lang="zh-CN" altLang="en-US" dirty="0"/>
              <a:t>以整数的形式返回给定日期的季度。</a:t>
            </a:r>
            <a:endParaRPr lang="en" altLang="zh-CN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" altLang="zh-CN" b="1" dirty="0"/>
              <a:t>TODAY</a:t>
            </a:r>
            <a:r>
              <a:rPr lang="zh-CN" altLang="en-US" b="1" dirty="0"/>
              <a:t>：</a:t>
            </a:r>
            <a:r>
              <a:rPr lang="zh-CN" altLang="en-US" dirty="0"/>
              <a:t>返回当前日期。</a:t>
            </a:r>
            <a:endParaRPr lang="en" altLang="zh-CN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" altLang="zh-CN" b="1" dirty="0"/>
              <a:t>WEEK</a:t>
            </a:r>
            <a:r>
              <a:rPr lang="zh-CN" altLang="en-US" b="1" dirty="0"/>
              <a:t>：</a:t>
            </a:r>
            <a:r>
              <a:rPr lang="zh-CN" altLang="en-US" dirty="0"/>
              <a:t>以整数的形式返回给定日期的周。</a:t>
            </a:r>
            <a:endParaRPr lang="en" altLang="zh-CN" dirty="0">
              <a:solidFill>
                <a:schemeClr val="bg1">
                  <a:lumMod val="50000"/>
                </a:schemeClr>
              </a:solidFill>
            </a:endParaRPr>
          </a:p>
          <a:p>
            <a:pPr>
              <a:buFont typeface="+mj-lt"/>
              <a:buAutoNum type="arabicPeriod"/>
            </a:pPr>
            <a:r>
              <a:rPr lang="en" altLang="zh-CN" b="1" dirty="0"/>
              <a:t>YEAR</a:t>
            </a:r>
            <a:r>
              <a:rPr lang="zh-CN" altLang="en-US" b="1" dirty="0"/>
              <a:t>：</a:t>
            </a:r>
            <a:r>
              <a:rPr lang="zh-CN" altLang="en-US" dirty="0"/>
              <a:t>以整数的形式返回给定日期的年份。</a:t>
            </a:r>
            <a:br>
              <a:rPr lang="zh-CN" altLang="en-US" dirty="0"/>
            </a:br>
            <a:endParaRPr lang="en-US" altLang="zh-CN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日期函数</a:t>
            </a:r>
          </a:p>
        </p:txBody>
      </p:sp>
    </p:spTree>
    <p:extLst>
      <p:ext uri="{BB962C8B-B14F-4D97-AF65-F5344CB8AC3E}">
        <p14:creationId xmlns:p14="http://schemas.microsoft.com/office/powerpoint/2010/main" val="30732581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Tableau</a:t>
            </a:r>
            <a:r>
              <a:rPr kumimoji="1" lang="zh-CN" altLang="en-US" dirty="0"/>
              <a:t>介绍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1</a:t>
            </a:r>
            <a:r>
              <a:rPr kumimoji="1" lang="zh-CN" altLang="en-US" dirty="0"/>
              <a:t>、</a:t>
            </a:r>
            <a:r>
              <a:rPr kumimoji="1" lang="en-US" altLang="zh-CN" dirty="0"/>
              <a:t>Tableau</a:t>
            </a:r>
            <a:r>
              <a:rPr kumimoji="1" lang="zh-CN" altLang="en-US" dirty="0"/>
              <a:t>简介</a:t>
            </a:r>
            <a:endParaRPr lang="zh-CN" altLang="en-US" dirty="0"/>
          </a:p>
        </p:txBody>
      </p:sp>
      <p:sp>
        <p:nvSpPr>
          <p:cNvPr id="6" name="文本占位符 1">
            <a:extLst>
              <a:ext uri="{FF2B5EF4-FFF2-40B4-BE49-F238E27FC236}">
                <a16:creationId xmlns:a16="http://schemas.microsoft.com/office/drawing/2014/main" id="{E9146141-DBCF-6241-9E58-67F43D3D66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710881" y="1646133"/>
            <a:ext cx="10749598" cy="517191"/>
          </a:xfrm>
        </p:spPr>
        <p:txBody>
          <a:bodyPr/>
          <a:lstStyle/>
          <a:p>
            <a:r>
              <a:rPr lang="en" altLang="zh-CN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Tableau</a:t>
            </a:r>
            <a:r>
              <a:rPr lang="zh-CN" altLang="en-US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是一个</a:t>
            </a:r>
            <a:r>
              <a:rPr lang="zh-CN" altLang="en-US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可视化分析平台</a:t>
            </a:r>
            <a:r>
              <a:rPr lang="zh-CN" altLang="en-US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，改变了我们使用数据解决问题的方式</a:t>
            </a:r>
            <a:r>
              <a:rPr lang="en-US" altLang="zh-CN" dirty="0"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——</a:t>
            </a:r>
            <a:r>
              <a:rPr lang="zh-CN" altLang="en-US" dirty="0">
                <a:solidFill>
                  <a:srgbClr val="FF0000"/>
                </a:solidFill>
                <a:latin typeface="Alibaba PuHuiTi H" pitchFamily="18" charset="-122"/>
                <a:ea typeface="Alibaba PuHuiTi H" pitchFamily="18" charset="-122"/>
                <a:cs typeface="Alibaba PuHuiTi H" pitchFamily="18" charset="-122"/>
              </a:rPr>
              <a:t>增强人们和组织充分利用其数据的能力</a:t>
            </a:r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C2F11096-98A8-5146-A4F1-842F0221A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9981" y="2154822"/>
            <a:ext cx="5752037" cy="4257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92672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b="1" dirty="0"/>
              <a:t>日期函数的使用</a:t>
            </a:r>
            <a:r>
              <a:rPr lang="en-US" altLang="zh-CN" b="1" dirty="0"/>
              <a:t>——</a:t>
            </a:r>
            <a:r>
              <a:rPr lang="en" altLang="zh-CN" dirty="0"/>
              <a:t>DATEDIFF</a:t>
            </a:r>
          </a:p>
          <a:p>
            <a:r>
              <a:rPr lang="zh-CN" altLang="en" dirty="0"/>
              <a:t>需求</a:t>
            </a:r>
            <a:r>
              <a:rPr lang="zh-CN" altLang="en-US" dirty="0"/>
              <a:t>：</a:t>
            </a:r>
            <a:r>
              <a:rPr lang="zh-CN" altLang="en-US" b="1" dirty="0"/>
              <a:t>构造发货速度指标，使用</a:t>
            </a:r>
            <a:r>
              <a:rPr lang="en-US" altLang="zh-CN" b="1" dirty="0"/>
              <a:t>DATEDIFF</a:t>
            </a:r>
            <a:r>
              <a:rPr lang="zh-CN" altLang="en-US" b="1" dirty="0"/>
              <a:t>函数创建计算字段</a:t>
            </a:r>
            <a:r>
              <a:rPr lang="en-US" altLang="zh-CN" b="1" dirty="0"/>
              <a:t>——</a:t>
            </a:r>
            <a:r>
              <a:rPr lang="zh-CN" altLang="en-US" b="1" dirty="0"/>
              <a:t>发货速度。</a:t>
            </a:r>
            <a:endParaRPr lang="en-US" altLang="zh-CN" b="1" dirty="0"/>
          </a:p>
          <a:p>
            <a:r>
              <a:rPr lang="zh-CN" altLang="en-US" b="1" dirty="0"/>
              <a:t>选中订单日期，右键创建计算字段。</a:t>
            </a:r>
            <a:endParaRPr lang="en-US" altLang="zh-CN" b="1" dirty="0"/>
          </a:p>
          <a:p>
            <a:r>
              <a:rPr lang="zh-CN" altLang="en-US" dirty="0"/>
              <a:t>弹出的对话框中，“名字” 输入订单反应时间， “函数”下拉列表中选中 “日期”，在函数列表中双击 </a:t>
            </a:r>
            <a:r>
              <a:rPr lang="en" altLang="zh-CN" dirty="0"/>
              <a:t>DATEDIFF</a:t>
            </a:r>
            <a:r>
              <a:rPr lang="zh-CN" altLang="en-US" dirty="0"/>
              <a:t>。</a:t>
            </a:r>
            <a:endParaRPr lang="en" altLang="zh-CN" dirty="0"/>
          </a:p>
          <a:p>
            <a:r>
              <a:rPr lang="zh-CN" altLang="en-US" dirty="0"/>
              <a:t>在公式编辑框中 修改公式为“</a:t>
            </a:r>
            <a:r>
              <a:rPr lang="en" altLang="zh-CN" dirty="0"/>
              <a:t>DATEDIFF(“day”,[</a:t>
            </a:r>
            <a:r>
              <a:rPr lang="zh-CN" altLang="en-US" dirty="0"/>
              <a:t>订单日期</a:t>
            </a:r>
            <a:r>
              <a:rPr lang="en-US" altLang="zh-CN" dirty="0"/>
              <a:t>],[</a:t>
            </a:r>
            <a:r>
              <a:rPr lang="zh-CN" altLang="en-US" dirty="0"/>
              <a:t>运送日期</a:t>
            </a:r>
            <a:r>
              <a:rPr lang="en-US" altLang="zh-CN" dirty="0"/>
              <a:t>])</a:t>
            </a:r>
            <a:r>
              <a:rPr lang="zh-CN" altLang="en-US" dirty="0"/>
              <a:t>”。</a:t>
            </a:r>
            <a:endParaRPr lang="en-US" altLang="zh-CN" dirty="0"/>
          </a:p>
          <a:p>
            <a:r>
              <a:rPr lang="zh-CN" altLang="en-US" dirty="0"/>
              <a:t>点击确定后，度量中出现 ”订单反应时间“字段。</a:t>
            </a:r>
          </a:p>
          <a:p>
            <a:endParaRPr lang="zh-CN" altLang="en-US" dirty="0"/>
          </a:p>
          <a:p>
            <a:endParaRPr lang="en-US" altLang="zh-CN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日期函数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65E7C0B-2138-684A-B28D-C2ECA41F00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94" y="4261228"/>
            <a:ext cx="4000501" cy="235258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DBA20C-0471-2B46-B272-0B12E241A0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9708" y="4472833"/>
            <a:ext cx="6462806" cy="1929372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E7E37ADC-3DB8-7E4D-BDA4-C5AE3D5CEA47}"/>
              </a:ext>
            </a:extLst>
          </p:cNvPr>
          <p:cNvSpPr/>
          <p:nvPr/>
        </p:nvSpPr>
        <p:spPr>
          <a:xfrm>
            <a:off x="4658606" y="5202281"/>
            <a:ext cx="644390" cy="47047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E6F8C92-9B66-484C-ABC4-99324DCB67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79" y="344548"/>
            <a:ext cx="10800000" cy="635117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E816D9C-46BD-7640-84F5-68B27595E2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79" y="1908050"/>
            <a:ext cx="10800000" cy="322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70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b="1" dirty="0"/>
              <a:t>计算字段的使用</a:t>
            </a:r>
            <a:r>
              <a:rPr lang="en-US" altLang="zh-CN" b="1" dirty="0"/>
              <a:t>——</a:t>
            </a:r>
            <a:r>
              <a:rPr lang="zh-CN" altLang="en-US" b="1" dirty="0"/>
              <a:t>创建甘特图进行发货速度分析</a:t>
            </a:r>
            <a:endParaRPr lang="en-US" altLang="zh-CN" b="1" dirty="0"/>
          </a:p>
          <a:p>
            <a:r>
              <a:rPr lang="zh-CN" altLang="en-US" dirty="0"/>
              <a:t>将“订单日期”，“顾客姓名” 分别拖放到列、行，双击 “订单反应时间”</a:t>
            </a:r>
          </a:p>
          <a:p>
            <a:r>
              <a:rPr lang="zh-CN" altLang="en-US" dirty="0"/>
              <a:t>右键 文本框中”订单反应时间“ 选中 度量，把总计改成最大值（</a:t>
            </a:r>
            <a:r>
              <a:rPr lang="en" altLang="zh-CN" dirty="0"/>
              <a:t>tableau</a:t>
            </a:r>
            <a:r>
              <a:rPr lang="zh-CN" altLang="en-US" dirty="0"/>
              <a:t>默认使用</a:t>
            </a:r>
            <a:r>
              <a:rPr lang="en" altLang="zh-CN" dirty="0"/>
              <a:t>sum</a:t>
            </a:r>
            <a:r>
              <a:rPr lang="zh-CN" altLang="en" dirty="0"/>
              <a:t>）</a:t>
            </a: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日期函数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4908C21-24C4-DF47-86D6-03F578A54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071" y="3358680"/>
            <a:ext cx="4897359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8ACCAAE-5E4A-9D41-AB8F-682631263E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1914" y="3363688"/>
            <a:ext cx="4897358" cy="2880000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03C82B28-028C-BB40-8937-4C0C8C4D4FEB}"/>
              </a:ext>
            </a:extLst>
          </p:cNvPr>
          <p:cNvSpPr/>
          <p:nvPr/>
        </p:nvSpPr>
        <p:spPr>
          <a:xfrm>
            <a:off x="5876554" y="4451037"/>
            <a:ext cx="665018" cy="695285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17FCB7B-113E-DA43-9CFE-5DA9A0F6AF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79" y="128803"/>
            <a:ext cx="11019058" cy="64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BBCE4B6-46D4-E34F-8668-9778428DB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880" y="133811"/>
            <a:ext cx="11019056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969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dirty="0"/>
              <a:t>将“订单反应时间” 添加到大小中，将”订单日期“钻取为 ”年</a:t>
            </a:r>
            <a:r>
              <a:rPr lang="en-US" altLang="zh-CN" dirty="0"/>
              <a:t>/</a:t>
            </a:r>
            <a:r>
              <a:rPr lang="zh-CN" altLang="en-US" dirty="0"/>
              <a:t>月</a:t>
            </a:r>
            <a:r>
              <a:rPr lang="en-US" altLang="zh-CN" dirty="0"/>
              <a:t>/</a:t>
            </a:r>
            <a:r>
              <a:rPr lang="zh-CN" altLang="en-US" dirty="0"/>
              <a:t>日“格式，把产品类别拖放到 “颜色”中</a:t>
            </a:r>
            <a:endParaRPr lang="en-US" altLang="zh-CN" dirty="0"/>
          </a:p>
          <a:p>
            <a:r>
              <a:rPr lang="zh-CN" altLang="en-US" dirty="0"/>
              <a:t>点击工具栏的 降序 对“订单反应时间”进行降序排序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日期函数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335759A-D919-394F-97D5-6DC3BD556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880" y="2897326"/>
            <a:ext cx="4897359" cy="288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9E9B351-A2FE-B348-94E4-28D6E6287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762" y="2897326"/>
            <a:ext cx="4897358" cy="2880000"/>
          </a:xfrm>
          <a:prstGeom prst="rect">
            <a:avLst/>
          </a:prstGeom>
        </p:spPr>
      </p:pic>
      <p:sp>
        <p:nvSpPr>
          <p:cNvPr id="7" name="右箭头 6">
            <a:extLst>
              <a:ext uri="{FF2B5EF4-FFF2-40B4-BE49-F238E27FC236}">
                <a16:creationId xmlns:a16="http://schemas.microsoft.com/office/drawing/2014/main" id="{E1C11EFC-1A44-CB46-9403-2E52EB2C2FBB}"/>
              </a:ext>
            </a:extLst>
          </p:cNvPr>
          <p:cNvSpPr/>
          <p:nvPr/>
        </p:nvSpPr>
        <p:spPr>
          <a:xfrm>
            <a:off x="5861169" y="4108726"/>
            <a:ext cx="502397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63A3119F-D248-6645-8CB1-B1B404BEC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4037" y="244189"/>
            <a:ext cx="11019058" cy="648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938F2406-7E4E-3A41-BEE2-89271DE58D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038" y="244189"/>
            <a:ext cx="11019056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1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65104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聚合函数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日期函数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C00000"/>
                </a:solidFill>
              </a:rPr>
              <a:t>逻辑函数</a:t>
            </a:r>
            <a:endParaRPr lang="en-US" altLang="zh-CN" dirty="0">
              <a:solidFill>
                <a:srgbClr val="C00000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参数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461622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b="1" dirty="0"/>
              <a:t>什么是逻辑函数？</a:t>
            </a:r>
            <a:endParaRPr lang="en-US" altLang="zh-CN" b="1" dirty="0"/>
          </a:p>
          <a:p>
            <a:pPr marL="0" indent="0">
              <a:buNone/>
            </a:pPr>
            <a:r>
              <a:rPr lang="zh-CN" altLang="en-US" dirty="0"/>
              <a:t>逻辑计算允许您确定某个特定条件为真还是假（布尔逻辑）。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例如，您可能希望快速确定您分销商品的每个国家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/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地区的销售额是高于还是低于特定阈值。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zh-CN" altLang="en-US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dirty="0">
                <a:solidFill>
                  <a:srgbClr val="AD2B26"/>
                </a:solidFill>
              </a:rPr>
              <a:t>逻辑运算符也可以理解为判断</a:t>
            </a:r>
            <a:r>
              <a:rPr lang="zh-CN" altLang="en-US" dirty="0"/>
              <a:t>，比如，</a:t>
            </a:r>
            <a:r>
              <a:rPr lang="en" altLang="zh-CN" dirty="0"/>
              <a:t>IN</a:t>
            </a:r>
            <a:r>
              <a:rPr lang="zh-CN" altLang="en-US" dirty="0"/>
              <a:t>函数，判断是否在范围内；</a:t>
            </a:r>
            <a:r>
              <a:rPr lang="en" altLang="zh-CN" dirty="0"/>
              <a:t>IF</a:t>
            </a:r>
            <a:r>
              <a:rPr lang="zh-CN" altLang="en-US" dirty="0"/>
              <a:t>函数，判断是否满足条件等。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逻辑函数</a:t>
            </a:r>
          </a:p>
        </p:txBody>
      </p:sp>
    </p:spTree>
    <p:extLst>
      <p:ext uri="{BB962C8B-B14F-4D97-AF65-F5344CB8AC3E}">
        <p14:creationId xmlns:p14="http://schemas.microsoft.com/office/powerpoint/2010/main" val="16242876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b="1" dirty="0"/>
              <a:t>常见的逻辑函数</a:t>
            </a:r>
            <a:endParaRPr lang="en-US" altLang="zh-CN" b="1" dirty="0"/>
          </a:p>
          <a:p>
            <a:pPr>
              <a:buFont typeface="+mj-lt"/>
              <a:buAutoNum type="arabicPeriod"/>
            </a:pPr>
            <a:r>
              <a:rPr lang="en" altLang="zh-CN" b="1" dirty="0"/>
              <a:t>IN</a:t>
            </a:r>
            <a:r>
              <a:rPr lang="zh-CN" altLang="en-US" b="1" dirty="0"/>
              <a:t>：</a:t>
            </a:r>
            <a:r>
              <a:rPr lang="zh-CN" altLang="en-US" dirty="0"/>
              <a:t>判断数值是否在指定集或文本列表内，在则返回</a:t>
            </a:r>
            <a:r>
              <a:rPr lang="en" altLang="zh-CN" dirty="0"/>
              <a:t>TRUE</a:t>
            </a:r>
            <a:r>
              <a:rPr lang="zh-CN" altLang="en" dirty="0"/>
              <a:t>，</a:t>
            </a:r>
            <a:r>
              <a:rPr lang="zh-CN" altLang="en-US" dirty="0"/>
              <a:t>否则返回</a:t>
            </a:r>
            <a:r>
              <a:rPr lang="en" altLang="zh-CN" dirty="0"/>
              <a:t>FALSE</a:t>
            </a:r>
            <a:r>
              <a:rPr lang="zh-CN" altLang="en" dirty="0"/>
              <a:t>。</a:t>
            </a:r>
          </a:p>
          <a:p>
            <a:pPr>
              <a:buFont typeface="+mj-lt"/>
              <a:buAutoNum type="arabicPeriod"/>
            </a:pPr>
            <a:r>
              <a:rPr lang="en" altLang="zh-CN" b="1" dirty="0"/>
              <a:t>IIF</a:t>
            </a:r>
            <a:r>
              <a:rPr lang="zh-CN" altLang="en-US" b="1" dirty="0"/>
              <a:t>：</a:t>
            </a:r>
            <a:r>
              <a:rPr lang="zh-CN" altLang="en-US" dirty="0"/>
              <a:t>检查某个条件是否得到满足，如果为 </a:t>
            </a:r>
            <a:r>
              <a:rPr lang="en" altLang="zh-CN" dirty="0"/>
              <a:t>TRUE </a:t>
            </a:r>
            <a:r>
              <a:rPr lang="zh-CN" altLang="en-US" dirty="0"/>
              <a:t>则返回一个值，如果为 </a:t>
            </a:r>
            <a:r>
              <a:rPr lang="en" altLang="zh-CN" dirty="0"/>
              <a:t>FALSE </a:t>
            </a:r>
            <a:r>
              <a:rPr lang="zh-CN" altLang="en-US" dirty="0"/>
              <a:t>则返回另一个值，如果未知，则返回可选的第三个值或 </a:t>
            </a:r>
            <a:r>
              <a:rPr lang="en" altLang="zh-CN" dirty="0"/>
              <a:t>NULL</a:t>
            </a:r>
            <a:r>
              <a:rPr lang="zh-CN" altLang="en" dirty="0"/>
              <a:t>。</a:t>
            </a:r>
          </a:p>
          <a:p>
            <a:pPr>
              <a:buFont typeface="+mj-lt"/>
              <a:buAutoNum type="arabicPeriod"/>
            </a:pPr>
            <a:r>
              <a:rPr lang="en" altLang="zh-CN" b="1" dirty="0"/>
              <a:t>IF</a:t>
            </a:r>
            <a:r>
              <a:rPr lang="zh-CN" altLang="en" dirty="0"/>
              <a:t>（</a:t>
            </a:r>
            <a:r>
              <a:rPr lang="zh-CN" altLang="en-US" dirty="0"/>
              <a:t>实为一组函数）：测试一系列表达式，如果表达式满足条件，则返回对应值。</a:t>
            </a:r>
          </a:p>
          <a:p>
            <a:pPr>
              <a:buFont typeface="+mj-lt"/>
              <a:buAutoNum type="arabicPeriod"/>
            </a:pPr>
            <a:r>
              <a:rPr lang="en" altLang="zh-CN" b="1" dirty="0"/>
              <a:t>IFNULL</a:t>
            </a:r>
            <a:r>
              <a:rPr lang="zh-CN" altLang="en-US" b="1" dirty="0"/>
              <a:t>：</a:t>
            </a:r>
            <a:r>
              <a:rPr lang="zh-CN" altLang="en-US" dirty="0"/>
              <a:t>如果数据不为 </a:t>
            </a:r>
            <a:r>
              <a:rPr lang="en" altLang="zh-CN" dirty="0"/>
              <a:t>null</a:t>
            </a:r>
            <a:r>
              <a:rPr lang="zh-CN" altLang="en" dirty="0"/>
              <a:t>，</a:t>
            </a:r>
            <a:r>
              <a:rPr lang="zh-CN" altLang="en-US" dirty="0"/>
              <a:t>则返回该表达式，否则返回 默认值。</a:t>
            </a:r>
          </a:p>
          <a:p>
            <a:pPr>
              <a:buFont typeface="+mj-lt"/>
              <a:buAutoNum type="arabicPeriod"/>
            </a:pPr>
            <a:r>
              <a:rPr lang="en" altLang="zh-CN" b="1" dirty="0"/>
              <a:t>ISDATE</a:t>
            </a:r>
            <a:r>
              <a:rPr lang="zh-CN" altLang="en-US" b="1" dirty="0"/>
              <a:t>：</a:t>
            </a:r>
            <a:r>
              <a:rPr lang="zh-CN" altLang="en-US" dirty="0"/>
              <a:t>如果给定字符串为有效日期，则返回 </a:t>
            </a:r>
            <a:r>
              <a:rPr lang="en" altLang="zh-CN" dirty="0"/>
              <a:t>true</a:t>
            </a:r>
            <a:r>
              <a:rPr lang="zh-CN" altLang="en" dirty="0"/>
              <a:t>。</a:t>
            </a:r>
          </a:p>
          <a:p>
            <a:pPr>
              <a:buFont typeface="+mj-lt"/>
              <a:buAutoNum type="arabicPeriod"/>
            </a:pPr>
            <a:r>
              <a:rPr lang="en" altLang="zh-CN" b="1" dirty="0"/>
              <a:t>ISNULL</a:t>
            </a:r>
            <a:r>
              <a:rPr lang="zh-CN" altLang="en-US" b="1" dirty="0"/>
              <a:t>：</a:t>
            </a:r>
            <a:r>
              <a:rPr lang="zh-CN" altLang="en-US" dirty="0"/>
              <a:t>如果表达式为 </a:t>
            </a:r>
            <a:r>
              <a:rPr lang="en" altLang="zh-CN" dirty="0"/>
              <a:t>NULL</a:t>
            </a:r>
            <a:r>
              <a:rPr lang="zh-CN" altLang="en" dirty="0"/>
              <a:t>（</a:t>
            </a:r>
            <a:r>
              <a:rPr lang="zh-CN" altLang="en-US" dirty="0"/>
              <a:t>未包含有效数据），则返回 </a:t>
            </a:r>
            <a:r>
              <a:rPr lang="en" altLang="zh-CN" dirty="0"/>
              <a:t>true</a:t>
            </a:r>
            <a:r>
              <a:rPr lang="zh-CN" altLang="en" dirty="0"/>
              <a:t>。</a:t>
            </a:r>
            <a:br>
              <a:rPr lang="en" altLang="zh-CN" dirty="0"/>
            </a:b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逻辑函数</a:t>
            </a:r>
          </a:p>
        </p:txBody>
      </p:sp>
    </p:spTree>
    <p:extLst>
      <p:ext uri="{BB962C8B-B14F-4D97-AF65-F5344CB8AC3E}">
        <p14:creationId xmlns:p14="http://schemas.microsoft.com/office/powerpoint/2010/main" val="113097348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b="1" dirty="0"/>
              <a:t>逻辑函数的使用</a:t>
            </a:r>
            <a:r>
              <a:rPr lang="en-US" altLang="zh-CN" b="1" dirty="0"/>
              <a:t>——</a:t>
            </a:r>
            <a:r>
              <a:rPr lang="en" altLang="zh-CN" b="1" dirty="0"/>
              <a:t>IF</a:t>
            </a:r>
            <a:endParaRPr lang="en" altLang="zh-CN" dirty="0"/>
          </a:p>
          <a:p>
            <a:r>
              <a:rPr lang="zh-CN" altLang="en" dirty="0"/>
              <a:t>需求</a:t>
            </a:r>
            <a:r>
              <a:rPr lang="zh-CN" altLang="en-US" dirty="0"/>
              <a:t>：</a:t>
            </a:r>
            <a:r>
              <a:rPr lang="zh-CN" altLang="en-US" b="1" dirty="0"/>
              <a:t>构造矫正的利润率指标，使用</a:t>
            </a:r>
            <a:r>
              <a:rPr lang="en-US" altLang="zh-CN" b="1" dirty="0"/>
              <a:t>IF</a:t>
            </a:r>
            <a:r>
              <a:rPr lang="zh-CN" altLang="en-US" b="1" dirty="0"/>
              <a:t>函数创建计算字段</a:t>
            </a:r>
            <a:r>
              <a:rPr lang="en-US" altLang="zh-CN" b="1" dirty="0"/>
              <a:t>——</a:t>
            </a:r>
            <a:r>
              <a:rPr lang="zh-CN" altLang="en-US" b="1" dirty="0"/>
              <a:t>矫正的利润率。</a:t>
            </a:r>
            <a:endParaRPr lang="en-US" altLang="zh-CN" b="1" dirty="0"/>
          </a:p>
          <a:p>
            <a:r>
              <a:rPr lang="zh-CN" altLang="en-US" dirty="0"/>
              <a:t>度量中选中“利润额”，右键</a:t>
            </a:r>
            <a:r>
              <a:rPr lang="en-US" altLang="zh-CN" dirty="0"/>
              <a:t>-</a:t>
            </a:r>
            <a:r>
              <a:rPr lang="zh-CN" altLang="en-US" dirty="0"/>
              <a:t>创建计算字段</a:t>
            </a:r>
          </a:p>
          <a:p>
            <a:r>
              <a:rPr lang="zh-CN" altLang="en-US" dirty="0"/>
              <a:t>弹出的对话框中 “名字” 填入“矫正利润率”，公式编辑框中输入 </a:t>
            </a:r>
            <a:r>
              <a:rPr lang="en" altLang="zh-CN" dirty="0"/>
              <a:t>SUM(IF [</a:t>
            </a:r>
            <a:r>
              <a:rPr lang="zh-CN" altLang="en-US" dirty="0"/>
              <a:t>产品类别</a:t>
            </a:r>
            <a:r>
              <a:rPr lang="en-US" altLang="zh-CN" dirty="0"/>
              <a:t>]="</a:t>
            </a:r>
            <a:r>
              <a:rPr lang="zh-CN" altLang="en-US" dirty="0"/>
              <a:t>家具产品</a:t>
            </a:r>
            <a:r>
              <a:rPr lang="en-US" altLang="zh-CN" dirty="0"/>
              <a:t>" </a:t>
            </a:r>
            <a:r>
              <a:rPr lang="en" altLang="zh-CN" dirty="0"/>
              <a:t>THEN [</a:t>
            </a:r>
            <a:r>
              <a:rPr lang="zh-CN" altLang="en-US" dirty="0"/>
              <a:t>利润额</a:t>
            </a:r>
            <a:r>
              <a:rPr lang="en-US" altLang="zh-CN" dirty="0"/>
              <a:t>]-[</a:t>
            </a:r>
            <a:r>
              <a:rPr lang="zh-CN" altLang="en-US" dirty="0"/>
              <a:t>运输成本</a:t>
            </a:r>
            <a:r>
              <a:rPr lang="en-US" altLang="zh-CN" dirty="0"/>
              <a:t>] </a:t>
            </a:r>
            <a:r>
              <a:rPr lang="en" altLang="zh-CN" dirty="0"/>
              <a:t>ELSE [</a:t>
            </a:r>
            <a:r>
              <a:rPr lang="zh-CN" altLang="en-US" dirty="0"/>
              <a:t>利润额</a:t>
            </a:r>
            <a:r>
              <a:rPr lang="en-US" altLang="zh-CN" dirty="0"/>
              <a:t>])/</a:t>
            </a:r>
            <a:r>
              <a:rPr lang="en" altLang="zh-CN" dirty="0"/>
              <a:t>SUM([</a:t>
            </a:r>
            <a:r>
              <a:rPr lang="zh-CN" altLang="en-US" dirty="0"/>
              <a:t>销售额</a:t>
            </a:r>
            <a:r>
              <a:rPr lang="en-US" altLang="zh-CN" dirty="0"/>
              <a:t>])</a:t>
            </a:r>
            <a:endParaRPr lang="zh-CN" altLang="en-US" dirty="0"/>
          </a:p>
          <a:p>
            <a:endParaRPr lang="en-US" altLang="zh-CN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逻辑函数</a:t>
            </a:r>
          </a:p>
        </p:txBody>
      </p:sp>
      <p:sp>
        <p:nvSpPr>
          <p:cNvPr id="7" name="右箭头 6">
            <a:extLst>
              <a:ext uri="{FF2B5EF4-FFF2-40B4-BE49-F238E27FC236}">
                <a16:creationId xmlns:a16="http://schemas.microsoft.com/office/drawing/2014/main" id="{E7E37ADC-3DB8-7E4D-BDA4-C5AE3D5CEA47}"/>
              </a:ext>
            </a:extLst>
          </p:cNvPr>
          <p:cNvSpPr/>
          <p:nvPr/>
        </p:nvSpPr>
        <p:spPr>
          <a:xfrm>
            <a:off x="4658606" y="5104307"/>
            <a:ext cx="644390" cy="470476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57D35FE-1590-154D-9AA8-67236D41F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526" y="4205615"/>
            <a:ext cx="3856427" cy="22678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42FF69-2D33-424C-B260-984CDBA19D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5649" y="4357064"/>
            <a:ext cx="6201549" cy="196496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5810693-3FC6-3C4C-A033-F65C3594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2410" y="233078"/>
            <a:ext cx="10800000" cy="63511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20859E4-C467-8041-A7D7-62829462C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410" y="1697678"/>
            <a:ext cx="10800000" cy="3421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258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b="1" dirty="0"/>
              <a:t>计算字段的使用</a:t>
            </a:r>
            <a:r>
              <a:rPr lang="en-US" altLang="zh-CN" b="1" dirty="0"/>
              <a:t>——</a:t>
            </a:r>
            <a:r>
              <a:rPr lang="zh-CN" altLang="en-US" b="1" dirty="0"/>
              <a:t>创建条形图进行利润率和矫正利润率对比分析</a:t>
            </a:r>
            <a:endParaRPr lang="en-US" altLang="zh-CN" b="1" dirty="0"/>
          </a:p>
          <a:p>
            <a:r>
              <a:rPr lang="zh-CN" altLang="en-US" dirty="0"/>
              <a:t>点击确定后在度量下 产生 </a:t>
            </a:r>
            <a:r>
              <a:rPr lang="en-US" altLang="zh-CN" dirty="0"/>
              <a:t>"</a:t>
            </a:r>
            <a:r>
              <a:rPr lang="zh-CN" altLang="en-US" dirty="0"/>
              <a:t>矫正利润率</a:t>
            </a:r>
            <a:r>
              <a:rPr lang="en-US" altLang="zh-CN" dirty="0"/>
              <a:t>"</a:t>
            </a:r>
            <a:r>
              <a:rPr lang="zh-CN" altLang="en-US" dirty="0"/>
              <a:t>字段</a:t>
            </a:r>
          </a:p>
          <a:p>
            <a:r>
              <a:rPr lang="zh-CN" altLang="en-US" dirty="0"/>
              <a:t>列中拖入“利润率”，“矫正利润率”；行中拖入 “产品类别”。</a:t>
            </a:r>
            <a:endParaRPr lang="en-US" altLang="zh-CN" dirty="0"/>
          </a:p>
          <a:p>
            <a:r>
              <a:rPr lang="zh-CN" altLang="en-US" dirty="0"/>
              <a:t>选择智能推荐中的并排柱形图。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逻辑函数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C931BE1-8664-8C44-80DF-BCFCC85548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9152" y="3428998"/>
            <a:ext cx="4857206" cy="29299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9C2A68D7-4DA3-7B41-8A35-22A973785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555" y="3428999"/>
            <a:ext cx="4982295" cy="2929949"/>
          </a:xfrm>
          <a:prstGeom prst="rect">
            <a:avLst/>
          </a:prstGeom>
        </p:spPr>
      </p:pic>
      <p:sp>
        <p:nvSpPr>
          <p:cNvPr id="11" name="右箭头 10">
            <a:extLst>
              <a:ext uri="{FF2B5EF4-FFF2-40B4-BE49-F238E27FC236}">
                <a16:creationId xmlns:a16="http://schemas.microsoft.com/office/drawing/2014/main" id="{A104A1A1-FE6E-0E49-86CE-74799EAF2894}"/>
              </a:ext>
            </a:extLst>
          </p:cNvPr>
          <p:cNvSpPr/>
          <p:nvPr/>
        </p:nvSpPr>
        <p:spPr>
          <a:xfrm>
            <a:off x="5802086" y="4665373"/>
            <a:ext cx="587829" cy="4572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8DF5CEF-11CE-BB4B-AA69-0002DE9EE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0717" y="244189"/>
            <a:ext cx="11019056" cy="648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5D9851BB-D7A7-6B4F-9B4A-DEF3E8F33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9045" y="244189"/>
            <a:ext cx="10742400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30596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2"/>
            <a:ext cx="5466080" cy="2651044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聚合函数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日期函数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逻辑函数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</a:rPr>
              <a:t>参数</a:t>
            </a:r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845356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b="1" dirty="0"/>
              <a:t>什么是参数？</a:t>
            </a:r>
          </a:p>
          <a:p>
            <a:r>
              <a:rPr lang="zh-CN" altLang="en-US" dirty="0"/>
              <a:t>参数是工作簿变量，例如数字、日期或字符串，可以替换计算、筛选器或参考行中的常量值。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例如：你可能会创建一个在销售额大于 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$500,000 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时返回“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True”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否则返回“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False”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的计算字段。可以在公式中使用参数来替换常量值“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500000”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。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未使用参数：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IIF([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销售额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] &gt; 500000, '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True', 'False')</a:t>
            </a:r>
          </a:p>
          <a:p>
            <a:pPr marL="0" indent="0">
              <a:buNone/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使用参数：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IIF([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销售额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] &gt; [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绩效达标销售额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], '</a:t>
            </a:r>
            <a:r>
              <a:rPr lang="en" altLang="zh-CN" dirty="0">
                <a:solidFill>
                  <a:schemeClr val="bg1">
                    <a:lumMod val="50000"/>
                  </a:schemeClr>
                </a:solidFill>
              </a:rPr>
              <a:t>True', 'False')</a:t>
            </a:r>
          </a:p>
          <a:p>
            <a:pPr marL="0" indent="0">
              <a:buNone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使用参数时，将</a:t>
            </a:r>
            <a:r>
              <a:rPr lang="en-US" altLang="zh-CN" dirty="0">
                <a:solidFill>
                  <a:schemeClr val="bg1">
                    <a:lumMod val="50000"/>
                  </a:schemeClr>
                </a:solidFill>
              </a:rPr>
              <a:t>500000</a:t>
            </a:r>
            <a:r>
              <a:rPr lang="zh-CN" altLang="en-US" dirty="0">
                <a:solidFill>
                  <a:schemeClr val="bg1">
                    <a:lumMod val="50000"/>
                  </a:schemeClr>
                </a:solidFill>
              </a:rPr>
              <a:t>替换为达标销售额，函数公式的可读性更强，并且可以通过改变销售额参数，同时调整多个函数的值。</a:t>
            </a: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pPr marL="0" indent="0">
              <a:buNone/>
            </a:pPr>
            <a:endParaRPr lang="en-US" altLang="zh-CN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zh-CN" altLang="en-US" dirty="0"/>
              <a:t>可使用参数控件来动态更改计算中的阈值。</a:t>
            </a:r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参数</a:t>
            </a:r>
          </a:p>
        </p:txBody>
      </p:sp>
    </p:spTree>
    <p:extLst>
      <p:ext uri="{BB962C8B-B14F-4D97-AF65-F5344CB8AC3E}">
        <p14:creationId xmlns:p14="http://schemas.microsoft.com/office/powerpoint/2010/main" val="11892815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Tableau</a:t>
            </a:r>
            <a:r>
              <a:rPr kumimoji="1" lang="zh-CN" altLang="en-US" dirty="0"/>
              <a:t>介绍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2</a:t>
            </a:r>
            <a:r>
              <a:rPr kumimoji="1" lang="zh-CN" altLang="en-US" dirty="0"/>
              <a:t>、</a:t>
            </a:r>
            <a:r>
              <a:rPr kumimoji="1" lang="en-US" altLang="zh-CN" dirty="0"/>
              <a:t>Tableau</a:t>
            </a:r>
            <a:r>
              <a:rPr kumimoji="1" lang="zh-CN" altLang="en-US" dirty="0"/>
              <a:t>优势</a:t>
            </a:r>
            <a:endParaRPr lang="zh-CN" altLang="en-US" dirty="0"/>
          </a:p>
        </p:txBody>
      </p:sp>
      <p:graphicFrame>
        <p:nvGraphicFramePr>
          <p:cNvPr id="5" name="图示 4">
            <a:extLst>
              <a:ext uri="{FF2B5EF4-FFF2-40B4-BE49-F238E27FC236}">
                <a16:creationId xmlns:a16="http://schemas.microsoft.com/office/drawing/2014/main" id="{BFEC0B4F-7F48-1046-B975-EF01D7827A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1294385"/>
              </p:ext>
            </p:extLst>
          </p:nvPr>
        </p:nvGraphicFramePr>
        <p:xfrm>
          <a:off x="1173162" y="1503753"/>
          <a:ext cx="9845675" cy="487143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1822246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b="1" dirty="0"/>
              <a:t>参数创建</a:t>
            </a:r>
            <a:endParaRPr lang="en-US" altLang="zh-CN" b="1" dirty="0"/>
          </a:p>
          <a:p>
            <a:r>
              <a:rPr lang="zh-CN" altLang="en-US" dirty="0"/>
              <a:t>度量中选中“销售额” 右键，选择 “创建”</a:t>
            </a:r>
            <a:r>
              <a:rPr lang="en-US" altLang="zh-CN" dirty="0"/>
              <a:t>-“</a:t>
            </a:r>
            <a:r>
              <a:rPr lang="zh-CN" altLang="en-US" dirty="0"/>
              <a:t>参数”</a:t>
            </a:r>
            <a:endParaRPr lang="en-US" altLang="zh-CN" dirty="0"/>
          </a:p>
          <a:p>
            <a:r>
              <a:rPr lang="zh-CN" altLang="en-US" dirty="0"/>
              <a:t>设置参数信息，如图：</a:t>
            </a:r>
            <a:endParaRPr lang="en-US" altLang="zh-CN" dirty="0"/>
          </a:p>
          <a:p>
            <a:r>
              <a:rPr lang="zh-CN" altLang="en-US" dirty="0"/>
              <a:t>点击确定，参数下方会出现 “销售额增长率”的参数；</a:t>
            </a:r>
            <a:endParaRPr lang="en-US" altLang="zh-CN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参数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C3C95A3-9E8E-4F4C-9B44-E86891308A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192" y="3916743"/>
            <a:ext cx="3472707" cy="216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A0668B5-A197-3D40-BD4B-EF407BC451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3415" y="3916743"/>
            <a:ext cx="4065365" cy="216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795799A2-DA1F-4E45-990A-523974CA7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7297" y="3916743"/>
            <a:ext cx="3673019" cy="2160000"/>
          </a:xfrm>
          <a:prstGeom prst="rect">
            <a:avLst/>
          </a:prstGeom>
        </p:spPr>
      </p:pic>
      <p:sp>
        <p:nvSpPr>
          <p:cNvPr id="8" name="上弧形箭头 7">
            <a:extLst>
              <a:ext uri="{FF2B5EF4-FFF2-40B4-BE49-F238E27FC236}">
                <a16:creationId xmlns:a16="http://schemas.microsoft.com/office/drawing/2014/main" id="{C81FA1C9-93F7-5E43-99EE-279D8BF9E657}"/>
              </a:ext>
            </a:extLst>
          </p:cNvPr>
          <p:cNvSpPr/>
          <p:nvPr/>
        </p:nvSpPr>
        <p:spPr>
          <a:xfrm>
            <a:off x="7662867" y="6007983"/>
            <a:ext cx="1110343" cy="594466"/>
          </a:xfrm>
          <a:prstGeom prst="curvedUp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9" name="下弧形箭头 8">
            <a:extLst>
              <a:ext uri="{FF2B5EF4-FFF2-40B4-BE49-F238E27FC236}">
                <a16:creationId xmlns:a16="http://schemas.microsoft.com/office/drawing/2014/main" id="{CAC9FB12-7915-BE4F-A319-C6C38115B452}"/>
              </a:ext>
            </a:extLst>
          </p:cNvPr>
          <p:cNvSpPr/>
          <p:nvPr/>
        </p:nvSpPr>
        <p:spPr>
          <a:xfrm>
            <a:off x="3331028" y="3500707"/>
            <a:ext cx="1012372" cy="408215"/>
          </a:xfrm>
          <a:prstGeom prst="curvedDown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1AD13CC-1AC6-6241-9295-6C801E335F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39" y="260707"/>
            <a:ext cx="10418121" cy="64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45F04796-5BDC-BA49-A57F-AD662D12C3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048" y="260707"/>
            <a:ext cx="12196095" cy="648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AF73DF3-C0A0-6145-83D9-29B4F5CF24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71" y="260707"/>
            <a:ext cx="110190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772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b="1" dirty="0"/>
              <a:t>参数创建</a:t>
            </a:r>
            <a:r>
              <a:rPr lang="en-US" altLang="zh-CN" b="1" dirty="0"/>
              <a:t>——</a:t>
            </a:r>
            <a:r>
              <a:rPr lang="zh-CN" altLang="en-US" b="1" dirty="0"/>
              <a:t> 创建“销售额增长率”参数</a:t>
            </a:r>
            <a:endParaRPr lang="en-US" altLang="zh-CN" b="1" dirty="0"/>
          </a:p>
          <a:p>
            <a:r>
              <a:rPr lang="zh-CN" altLang="en-US" dirty="0"/>
              <a:t>选中“销售额”</a:t>
            </a:r>
            <a:r>
              <a:rPr lang="en-US" altLang="zh-CN" dirty="0"/>
              <a:t>, </a:t>
            </a:r>
            <a:r>
              <a:rPr lang="zh-CN" altLang="en-US" dirty="0"/>
              <a:t>右键 </a:t>
            </a:r>
            <a:r>
              <a:rPr lang="en-US" altLang="zh-CN" dirty="0"/>
              <a:t>- </a:t>
            </a:r>
            <a:r>
              <a:rPr lang="zh-CN" altLang="en-US" dirty="0"/>
              <a:t>创建计算字段</a:t>
            </a:r>
            <a:endParaRPr lang="en-US" altLang="zh-CN" dirty="0"/>
          </a:p>
          <a:p>
            <a:r>
              <a:rPr lang="zh-CN" altLang="en-US" dirty="0"/>
              <a:t>弹出的对话框中 “名字” 输入“预计明年销售额”</a:t>
            </a:r>
          </a:p>
          <a:p>
            <a:r>
              <a:rPr lang="zh-CN" altLang="en-US" dirty="0"/>
              <a:t>公式编辑框中填入</a:t>
            </a:r>
            <a:r>
              <a:rPr lang="en" altLang="zh-CN" dirty="0"/>
              <a:t>SUM([</a:t>
            </a:r>
            <a:r>
              <a:rPr lang="zh-CN" altLang="en-US" dirty="0"/>
              <a:t>销售额</a:t>
            </a:r>
            <a:r>
              <a:rPr lang="en-US" altLang="zh-CN" dirty="0"/>
              <a:t>]*(1+[</a:t>
            </a:r>
            <a:r>
              <a:rPr lang="zh-CN" altLang="en-US" dirty="0"/>
              <a:t>销售额增长率</a:t>
            </a:r>
            <a:r>
              <a:rPr lang="en-US" altLang="zh-CN" dirty="0"/>
              <a:t>]/100))</a:t>
            </a:r>
          </a:p>
          <a:p>
            <a:r>
              <a:rPr lang="zh-CN" altLang="en-US" dirty="0"/>
              <a:t>点击确定后在度量中出现 “预计明年销售额” 度量</a:t>
            </a:r>
            <a:br>
              <a:rPr lang="zh-CN" altLang="en-US" dirty="0"/>
            </a:br>
            <a:br>
              <a:rPr lang="zh-CN" altLang="en-US" dirty="0"/>
            </a:br>
            <a:endParaRPr lang="en-US" altLang="zh-CN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参数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66963102-47C1-BD46-86CE-61685DA25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6" y="4222555"/>
            <a:ext cx="3364593" cy="19786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56143F33-04A0-604D-A789-00AF2ECED3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5473" y="4330310"/>
            <a:ext cx="5494564" cy="172243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2E1EB5A-70E3-4E48-A737-FC26993F2A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41431" y="3993270"/>
            <a:ext cx="2008414" cy="2396513"/>
          </a:xfrm>
          <a:prstGeom prst="rect">
            <a:avLst/>
          </a:prstGeom>
        </p:spPr>
      </p:pic>
      <p:sp>
        <p:nvSpPr>
          <p:cNvPr id="13" name="右箭头 12">
            <a:extLst>
              <a:ext uri="{FF2B5EF4-FFF2-40B4-BE49-F238E27FC236}">
                <a16:creationId xmlns:a16="http://schemas.microsoft.com/office/drawing/2014/main" id="{9BA81205-66DB-AF4B-AA9C-602CD3BBABB0}"/>
              </a:ext>
            </a:extLst>
          </p:cNvPr>
          <p:cNvSpPr/>
          <p:nvPr/>
        </p:nvSpPr>
        <p:spPr>
          <a:xfrm>
            <a:off x="3629212" y="5024087"/>
            <a:ext cx="408215" cy="37555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1E0DB420-4E7D-4A4B-883D-E24DFD747375}"/>
              </a:ext>
            </a:extLst>
          </p:cNvPr>
          <p:cNvSpPr/>
          <p:nvPr/>
        </p:nvSpPr>
        <p:spPr>
          <a:xfrm>
            <a:off x="9608083" y="5004439"/>
            <a:ext cx="471394" cy="41485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AE0BA3D0-A21B-9941-93DD-59E68CA429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0479" y="262633"/>
            <a:ext cx="10800000" cy="6351178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D0134FEE-CDB6-0647-A937-E9FE98684A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79" y="1745432"/>
            <a:ext cx="10800000" cy="3385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43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8F0C295-6D61-CC41-AB79-A5114D9BC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45725" y="4049485"/>
            <a:ext cx="3516769" cy="216000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b="1" dirty="0"/>
              <a:t>使用参数</a:t>
            </a:r>
            <a:r>
              <a:rPr lang="en-US" altLang="zh-CN" b="1" dirty="0"/>
              <a:t>——</a:t>
            </a:r>
            <a:r>
              <a:rPr lang="zh-CN" altLang="en-US" b="1" dirty="0"/>
              <a:t> 通过“销售额增长率”参数，预估明年各省份销售额的变化情况</a:t>
            </a:r>
            <a:endParaRPr lang="en-US" altLang="zh-CN" b="1" dirty="0"/>
          </a:p>
          <a:p>
            <a:r>
              <a:rPr lang="zh-CN" altLang="en-US" dirty="0"/>
              <a:t>将 “区域”拖放到列，“预计明年销售额”和“销售额” 拖放到行</a:t>
            </a:r>
            <a:endParaRPr lang="en-US" altLang="zh-CN" dirty="0"/>
          </a:p>
          <a:p>
            <a:r>
              <a:rPr lang="zh-CN" altLang="en-US" dirty="0"/>
              <a:t>右键 “销售额增长率” ，点击“显示参数” ，右侧出现参数控件</a:t>
            </a:r>
            <a:endParaRPr lang="en-US" altLang="zh-CN" dirty="0"/>
          </a:p>
          <a:p>
            <a:r>
              <a:rPr lang="zh-CN" altLang="en-US" dirty="0"/>
              <a:t>点击“智能推荐”，选择“并排条形图”，更便于对比展示。</a:t>
            </a:r>
            <a:endParaRPr lang="en-US" altLang="zh-CN" dirty="0"/>
          </a:p>
          <a:p>
            <a:r>
              <a:rPr lang="zh-CN" altLang="en-US" dirty="0"/>
              <a:t>显示出参数控件后拖动圆点或点击箭头，工作表中图表随之发生变化</a:t>
            </a:r>
            <a:br>
              <a:rPr lang="zh-CN" altLang="en-US" dirty="0"/>
            </a:br>
            <a:br>
              <a:rPr lang="zh-CN" altLang="en-US" dirty="0"/>
            </a:br>
            <a:endParaRPr lang="en-US" altLang="zh-CN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参数</a:t>
            </a:r>
          </a:p>
        </p:txBody>
      </p:sp>
      <p:sp>
        <p:nvSpPr>
          <p:cNvPr id="13" name="右箭头 12">
            <a:extLst>
              <a:ext uri="{FF2B5EF4-FFF2-40B4-BE49-F238E27FC236}">
                <a16:creationId xmlns:a16="http://schemas.microsoft.com/office/drawing/2014/main" id="{9BA81205-66DB-AF4B-AA9C-602CD3BBABB0}"/>
              </a:ext>
            </a:extLst>
          </p:cNvPr>
          <p:cNvSpPr/>
          <p:nvPr/>
        </p:nvSpPr>
        <p:spPr>
          <a:xfrm>
            <a:off x="3813910" y="4941706"/>
            <a:ext cx="408215" cy="375557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4" name="右箭头 13">
            <a:extLst>
              <a:ext uri="{FF2B5EF4-FFF2-40B4-BE49-F238E27FC236}">
                <a16:creationId xmlns:a16="http://schemas.microsoft.com/office/drawing/2014/main" id="{1E0DB420-4E7D-4A4B-883D-E24DFD747375}"/>
              </a:ext>
            </a:extLst>
          </p:cNvPr>
          <p:cNvSpPr/>
          <p:nvPr/>
        </p:nvSpPr>
        <p:spPr>
          <a:xfrm>
            <a:off x="7828782" y="4922058"/>
            <a:ext cx="471394" cy="41485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F28A80F-1559-1649-B910-2ACBC9DE5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86" y="4070433"/>
            <a:ext cx="3497286" cy="216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03E1414-B9AE-7A45-A21F-5BFAC79323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9264" y="4049485"/>
            <a:ext cx="3483969" cy="216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B4FEA51-60EB-DA43-855E-38851156AF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037" y="209948"/>
            <a:ext cx="10491858" cy="64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13BB23F-2FCA-F946-B335-6FD8D6483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0013" y="189000"/>
            <a:ext cx="10451907" cy="648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D0BE93A-8D5F-A64E-91A3-86A52361C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0813" y="189000"/>
            <a:ext cx="1055030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296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dirty="0"/>
              <a:t>现在我们再来回顾一下创建参数时的设置。</a:t>
            </a:r>
            <a:endParaRPr lang="en-US" altLang="zh-CN" dirty="0"/>
          </a:p>
          <a:p>
            <a:pPr marL="0" indent="0">
              <a:buNone/>
            </a:pPr>
            <a:r>
              <a:rPr lang="zh-CN" altLang="en-US" b="1" dirty="0"/>
              <a:t>名称</a:t>
            </a:r>
            <a:r>
              <a:rPr lang="zh-CN" altLang="en-US" dirty="0"/>
              <a:t>控制</a:t>
            </a:r>
            <a:r>
              <a:rPr lang="zh-CN" altLang="en-US" b="1" dirty="0"/>
              <a:t>控件标题</a:t>
            </a:r>
            <a:r>
              <a:rPr lang="zh-CN" altLang="en-US" dirty="0"/>
              <a:t>；</a:t>
            </a:r>
          </a:p>
          <a:p>
            <a:pPr marL="0" indent="0">
              <a:buNone/>
            </a:pPr>
            <a:r>
              <a:rPr lang="zh-CN" altLang="en-US" b="1" dirty="0"/>
              <a:t>属性</a:t>
            </a:r>
            <a:r>
              <a:rPr lang="zh-CN" altLang="en-US" dirty="0"/>
              <a:t>控制</a:t>
            </a:r>
            <a:r>
              <a:rPr lang="zh-CN" altLang="en-US" b="1" dirty="0"/>
              <a:t>控件数值显示效果</a:t>
            </a:r>
            <a:r>
              <a:rPr lang="zh-CN" altLang="en-US" dirty="0"/>
              <a:t>；</a:t>
            </a:r>
          </a:p>
          <a:p>
            <a:pPr marL="0" indent="0">
              <a:buNone/>
            </a:pPr>
            <a:r>
              <a:rPr lang="zh-CN" altLang="en-US" b="1" dirty="0"/>
              <a:t>值范围</a:t>
            </a:r>
            <a:r>
              <a:rPr lang="zh-CN" altLang="en-US" dirty="0"/>
              <a:t>控制</a:t>
            </a:r>
            <a:r>
              <a:rPr lang="zh-CN" altLang="en-US" b="1" dirty="0"/>
              <a:t>滑块的刻度及最大最小值</a:t>
            </a:r>
            <a:r>
              <a:rPr lang="zh-CN" altLang="en-US" dirty="0"/>
              <a:t>。</a:t>
            </a:r>
          </a:p>
          <a:p>
            <a:pPr marL="0" indent="0">
              <a:buNone/>
            </a:pPr>
            <a:br>
              <a:rPr lang="zh-CN" altLang="en-US" dirty="0"/>
            </a:br>
            <a:br>
              <a:rPr lang="zh-CN" altLang="en-US" dirty="0"/>
            </a:br>
            <a:endParaRPr lang="en-US" altLang="zh-CN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函数应用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参数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13C936-3D47-8449-8BDE-55B7D64CE8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77644" y="1437402"/>
            <a:ext cx="5982835" cy="481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28868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常用图表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1"/>
            <a:ext cx="5466080" cy="3139023"/>
          </a:xfrm>
        </p:spPr>
        <p:txBody>
          <a:bodyPr/>
          <a:lstStyle/>
          <a:p>
            <a:r>
              <a:rPr lang="zh-CN" altLang="en-US" dirty="0">
                <a:solidFill>
                  <a:srgbClr val="AD2B26"/>
                </a:solidFill>
              </a:rPr>
              <a:t>常用图表应用场景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条形图的制作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线形图的制作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饼图的制作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复合图的制作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地图的制作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4504365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" dirty="0"/>
              <a:t>在</a:t>
            </a:r>
            <a:r>
              <a:rPr lang="zh-CN" altLang="en-US" dirty="0"/>
              <a:t>多个维度数据的大小对比时，例如销售额的高低，速度的快慢等，我们通常采用条形图，气泡图，热图，或者饼图。</a:t>
            </a:r>
            <a:br>
              <a:rPr lang="en" altLang="zh-CN" dirty="0"/>
            </a:br>
            <a:endParaRPr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常用图表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场景一：对比离散数据大小差异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EBADBE3-711A-E344-A344-1B1751FC2C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512411"/>
            <a:ext cx="2819720" cy="22328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6648245-33E1-6C43-A181-BB1F5A48CD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2072" y="2221596"/>
            <a:ext cx="2946400" cy="26416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D38FA4F-9BB9-624C-A985-264FEE31D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24562" y="5379533"/>
            <a:ext cx="4038600" cy="8509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5A2E7412-8AA6-084B-8709-FCAF68D10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27896" y="2399396"/>
            <a:ext cx="2895600" cy="2463800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C11382-36F7-A44F-AEF7-37EA2A702DF8}"/>
              </a:ext>
            </a:extLst>
          </p:cNvPr>
          <p:cNvSpPr txBox="1"/>
          <p:nvPr/>
        </p:nvSpPr>
        <p:spPr>
          <a:xfrm>
            <a:off x="1860698" y="501856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条形图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2F56FC1-30B9-1842-AEC1-076BD99C2E89}"/>
              </a:ext>
            </a:extLst>
          </p:cNvPr>
          <p:cNvSpPr txBox="1"/>
          <p:nvPr/>
        </p:nvSpPr>
        <p:spPr>
          <a:xfrm>
            <a:off x="6005611" y="5018567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饼图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62EDCFC-032F-334A-865E-CFDD6D569972}"/>
              </a:ext>
            </a:extLst>
          </p:cNvPr>
          <p:cNvSpPr txBox="1"/>
          <p:nvPr/>
        </p:nvSpPr>
        <p:spPr>
          <a:xfrm>
            <a:off x="10015870" y="5018567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气泡图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5DA873-1279-994F-88C5-4449D379A60E}"/>
              </a:ext>
            </a:extLst>
          </p:cNvPr>
          <p:cNvSpPr txBox="1"/>
          <p:nvPr/>
        </p:nvSpPr>
        <p:spPr>
          <a:xfrm>
            <a:off x="6003827" y="6337483"/>
            <a:ext cx="54373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热图</a:t>
            </a:r>
          </a:p>
        </p:txBody>
      </p:sp>
    </p:spTree>
    <p:extLst>
      <p:ext uri="{BB962C8B-B14F-4D97-AF65-F5344CB8AC3E}">
        <p14:creationId xmlns:p14="http://schemas.microsoft.com/office/powerpoint/2010/main" val="339378570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" dirty="0"/>
              <a:t>在</a:t>
            </a:r>
            <a:r>
              <a:rPr lang="zh-CN" altLang="en-US" dirty="0"/>
              <a:t>描述两个度量或维度键关系时，例如利润额与运输成本间的关系，我们通常使用散点图。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常用图表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场景二：描述变量（度量或维度）之间的关系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55DA873-1279-994F-88C5-4449D379A60E}"/>
              </a:ext>
            </a:extLst>
          </p:cNvPr>
          <p:cNvSpPr txBox="1"/>
          <p:nvPr/>
        </p:nvSpPr>
        <p:spPr>
          <a:xfrm>
            <a:off x="6271446" y="623043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散点图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223BD44-424D-AF4F-AFB1-4692C92D65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5816" y="2333171"/>
            <a:ext cx="51435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52866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dirty="0"/>
              <a:t>反映一个或者多个维度或度量的变化趋势时，例如分析会员增量的变化趋势，我们一般使用折线图或线形图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常用图表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场景三</a:t>
            </a:r>
            <a:r>
              <a:rPr lang="en-US" altLang="zh-CN" dirty="0"/>
              <a:t>: </a:t>
            </a:r>
            <a:r>
              <a:rPr lang="zh-CN" altLang="en-US" dirty="0"/>
              <a:t>能够显示数据的变化趋势，反映事物的变化情况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38BF49A-D5D5-8746-B7CD-C9F093FCF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97" y="3362184"/>
            <a:ext cx="5906157" cy="18492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D1A839BA-B8B9-C64F-8FDF-273B5847B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1274" y="3362184"/>
            <a:ext cx="5730726" cy="184921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C9A56D2A-1E33-5B4A-ABC9-DCA0A2DAAF27}"/>
              </a:ext>
            </a:extLst>
          </p:cNvPr>
          <p:cNvSpPr txBox="1"/>
          <p:nvPr/>
        </p:nvSpPr>
        <p:spPr>
          <a:xfrm>
            <a:off x="2660637" y="550173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折线图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3B73A5-6D6C-1342-BF4C-3F164E1DCA64}"/>
              </a:ext>
            </a:extLst>
          </p:cNvPr>
          <p:cNvSpPr txBox="1"/>
          <p:nvPr/>
        </p:nvSpPr>
        <p:spPr>
          <a:xfrm>
            <a:off x="9120263" y="550173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线形图</a:t>
            </a:r>
          </a:p>
        </p:txBody>
      </p:sp>
    </p:spTree>
    <p:extLst>
      <p:ext uri="{BB962C8B-B14F-4D97-AF65-F5344CB8AC3E}">
        <p14:creationId xmlns:p14="http://schemas.microsoft.com/office/powerpoint/2010/main" val="222520006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dirty="0"/>
              <a:t>反映一组数据的分布情况，例如分析消费人群的年龄分布，我们一般使用直方图或线箱图。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常用图表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场景四</a:t>
            </a:r>
            <a:r>
              <a:rPr lang="en-US" altLang="zh-CN" dirty="0"/>
              <a:t>: </a:t>
            </a:r>
            <a:r>
              <a:rPr lang="zh-CN" altLang="en-US" dirty="0"/>
              <a:t>统计连续数据的分布规律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C9A56D2A-1E33-5B4A-ABC9-DCA0A2DAAF27}"/>
              </a:ext>
            </a:extLst>
          </p:cNvPr>
          <p:cNvSpPr txBox="1"/>
          <p:nvPr/>
        </p:nvSpPr>
        <p:spPr>
          <a:xfrm>
            <a:off x="2797560" y="5873153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折线图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3B73A5-6D6C-1342-BF4C-3F164E1DCA64}"/>
              </a:ext>
            </a:extLst>
          </p:cNvPr>
          <p:cNvSpPr txBox="1"/>
          <p:nvPr/>
        </p:nvSpPr>
        <p:spPr>
          <a:xfrm>
            <a:off x="8642250" y="5871861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线形图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A755772-8C8E-914E-BDD3-3C0D37C8DD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398" y="2346416"/>
            <a:ext cx="4927600" cy="33528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F4A8BF3-F5FB-5942-BA15-2F898DD56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4188" y="2606766"/>
            <a:ext cx="5359400" cy="2832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087188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646133"/>
            <a:ext cx="11241634" cy="4395438"/>
          </a:xfrm>
        </p:spPr>
        <p:txBody>
          <a:bodyPr/>
          <a:lstStyle/>
          <a:p>
            <a:r>
              <a:rPr lang="zh-CN" altLang="en-US" dirty="0"/>
              <a:t>在描述某些数据随时间变化的进度或者数据区间时，例如分析计划工期与实际工期间的对比关系，我们可以使用甘特图。</a:t>
            </a: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常用图表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en-US" dirty="0"/>
              <a:t>场景五</a:t>
            </a:r>
            <a:r>
              <a:rPr lang="en-US" altLang="zh-CN" dirty="0"/>
              <a:t>:</a:t>
            </a:r>
            <a:r>
              <a:rPr lang="zh-CN" altLang="en-US" dirty="0"/>
              <a:t>关注数据的区间</a:t>
            </a:r>
            <a:r>
              <a:rPr lang="en-US" altLang="zh-CN" dirty="0"/>
              <a:t>,</a:t>
            </a:r>
            <a:r>
              <a:rPr lang="zh-CN" altLang="en-US" dirty="0"/>
              <a:t>反应项目的进度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3B73A5-6D6C-1342-BF4C-3F164E1DCA64}"/>
              </a:ext>
            </a:extLst>
          </p:cNvPr>
          <p:cNvSpPr txBox="1"/>
          <p:nvPr/>
        </p:nvSpPr>
        <p:spPr>
          <a:xfrm>
            <a:off x="5734362" y="5073822"/>
            <a:ext cx="7232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kumimoji="1" lang="zh-CN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</a:rPr>
              <a:t>甘特图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6A7131-D0F5-2043-9F17-8BB84815F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9887" y="2704869"/>
            <a:ext cx="10663619" cy="201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7278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图示 8">
            <a:extLst>
              <a:ext uri="{FF2B5EF4-FFF2-40B4-BE49-F238E27FC236}">
                <a16:creationId xmlns:a16="http://schemas.microsoft.com/office/drawing/2014/main" id="{C3150CC0-B13F-694F-977B-5DDE88F15F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89241116"/>
              </p:ext>
            </p:extLst>
          </p:nvPr>
        </p:nvGraphicFramePr>
        <p:xfrm>
          <a:off x="182880" y="683001"/>
          <a:ext cx="11834949" cy="67105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Tableau</a:t>
            </a:r>
            <a:r>
              <a:rPr kumimoji="1" lang="zh-CN" altLang="en-US" dirty="0"/>
              <a:t>介绍</a:t>
            </a:r>
            <a:endParaRPr lang="en-US" altLang="zh-CN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kumimoji="1" lang="en-US" altLang="zh-CN" dirty="0"/>
              <a:t>3</a:t>
            </a:r>
            <a:r>
              <a:rPr kumimoji="1" lang="zh-CN" altLang="en-US" dirty="0"/>
              <a:t>、</a:t>
            </a:r>
            <a:r>
              <a:rPr lang="zh-CN" altLang="en-US" dirty="0"/>
              <a:t>展现形式</a:t>
            </a:r>
          </a:p>
        </p:txBody>
      </p:sp>
    </p:spTree>
    <p:extLst>
      <p:ext uri="{BB962C8B-B14F-4D97-AF65-F5344CB8AC3E}">
        <p14:creationId xmlns:p14="http://schemas.microsoft.com/office/powerpoint/2010/main" val="980697594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常用图表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1"/>
            <a:ext cx="5466080" cy="3139023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常用图表应用场景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</a:rPr>
              <a:t>条形图的制作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线形图的制作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饼图的制作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复合图的制作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地图的制作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0552937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862262"/>
            <a:ext cx="10749598" cy="4219575"/>
          </a:xfrm>
        </p:spPr>
        <p:txBody>
          <a:bodyPr/>
          <a:lstStyle/>
          <a:p>
            <a:r>
              <a:rPr lang="zh-CN" altLang="en-US" dirty="0"/>
              <a:t>“产品类别”、“销售额”分别拖放到行、列上，单击工具栏的降序图标</a:t>
            </a:r>
            <a:endParaRPr lang="en-US" altLang="zh-CN" dirty="0"/>
          </a:p>
          <a:p>
            <a:r>
              <a:rPr lang="zh-CN" altLang="en-US" dirty="0"/>
              <a:t>将“区域” 拖放到 产品类别右边，将利润放到颜色框</a:t>
            </a:r>
            <a:endParaRPr lang="en-US" altLang="zh-CN" dirty="0"/>
          </a:p>
          <a:p>
            <a:r>
              <a:rPr lang="zh-CN" altLang="en-US" dirty="0"/>
              <a:t>双击颜色图例框，将颜色设置为 “橙色</a:t>
            </a:r>
            <a:r>
              <a:rPr lang="en-US" altLang="zh-CN" dirty="0"/>
              <a:t>-</a:t>
            </a:r>
            <a:r>
              <a:rPr lang="zh-CN" altLang="en-US" dirty="0"/>
              <a:t>蓝色发散”，并勾选“使用完整颜色范围”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条形图的制作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940080"/>
            <a:ext cx="10749599" cy="838843"/>
          </a:xfrm>
        </p:spPr>
        <p:txBody>
          <a:bodyPr/>
          <a:lstStyle/>
          <a:p>
            <a:r>
              <a:rPr kumimoji="1" lang="zh-CN" altLang="en-US" dirty="0"/>
              <a:t>需求：</a:t>
            </a:r>
            <a:r>
              <a:rPr lang="zh-CN" altLang="en-US" b="0" dirty="0"/>
              <a:t>使用条形图按照类别、区域对比销售额和利润</a:t>
            </a:r>
            <a:endParaRPr lang="en-US" altLang="zh-CN" b="0" dirty="0"/>
          </a:p>
          <a:p>
            <a:r>
              <a:rPr lang="zh-CN" altLang="en-US" dirty="0"/>
              <a:t>字段：</a:t>
            </a:r>
            <a:r>
              <a:rPr lang="zh-CN" altLang="en-US" b="0" dirty="0"/>
              <a:t>产品类别、区域、销售额、利润额</a:t>
            </a:r>
            <a:endParaRPr lang="en-US" altLang="zh-CN" b="0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0278221F-6D46-1F45-B56E-C52CAFF739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087" y="3819078"/>
            <a:ext cx="3673018" cy="216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1A6B119-E441-7D48-8FF2-014417B2C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171" y="3819078"/>
            <a:ext cx="3673018" cy="216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15C9FE9-359D-E74D-9AF0-24BB5BDD49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4254" y="3819078"/>
            <a:ext cx="3673019" cy="2160000"/>
          </a:xfrm>
          <a:prstGeom prst="rect">
            <a:avLst/>
          </a:prstGeom>
        </p:spPr>
      </p:pic>
      <p:sp>
        <p:nvSpPr>
          <p:cNvPr id="14" name="右箭头 13">
            <a:extLst>
              <a:ext uri="{FF2B5EF4-FFF2-40B4-BE49-F238E27FC236}">
                <a16:creationId xmlns:a16="http://schemas.microsoft.com/office/drawing/2014/main" id="{BF66518F-78B1-1C42-B5D5-8A3AA265FB64}"/>
              </a:ext>
            </a:extLst>
          </p:cNvPr>
          <p:cNvSpPr/>
          <p:nvPr/>
        </p:nvSpPr>
        <p:spPr>
          <a:xfrm>
            <a:off x="3877105" y="4680231"/>
            <a:ext cx="372065" cy="43769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右箭头 14">
            <a:extLst>
              <a:ext uri="{FF2B5EF4-FFF2-40B4-BE49-F238E27FC236}">
                <a16:creationId xmlns:a16="http://schemas.microsoft.com/office/drawing/2014/main" id="{E44A6CCE-A0F4-1542-9D64-F4AA7251D399}"/>
              </a:ext>
            </a:extLst>
          </p:cNvPr>
          <p:cNvSpPr/>
          <p:nvPr/>
        </p:nvSpPr>
        <p:spPr>
          <a:xfrm>
            <a:off x="7922189" y="4680230"/>
            <a:ext cx="372065" cy="43769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D3D086FC-B655-A34F-9F7D-08974705CC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2" y="133811"/>
            <a:ext cx="11019054" cy="64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5C60CD9-DACF-1F45-B5FA-12BD5DED6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1522" y="133811"/>
            <a:ext cx="11019054" cy="64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23FD98AD-D646-714A-9413-5DBDBA8C8E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1" y="133811"/>
            <a:ext cx="110190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43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935316"/>
            <a:ext cx="11241634" cy="5106255"/>
          </a:xfrm>
        </p:spPr>
        <p:txBody>
          <a:bodyPr/>
          <a:lstStyle/>
          <a:p>
            <a:r>
              <a:rPr lang="zh-CN" altLang="en-US" dirty="0"/>
              <a:t>通过把度量添加到颜色上，又增加了一个分析维度，除了颜色，我们在使用图表时，还可以通过大小，数据标记等方式进行分析纬度的添加。</a:t>
            </a:r>
            <a:endParaRPr lang="en-US" altLang="zh-CN" dirty="0"/>
          </a:p>
          <a:p>
            <a:r>
              <a:rPr lang="zh-CN" altLang="en-US" dirty="0"/>
              <a:t>条形图 默认是横向的，若想改成垂直的，只需单击工具栏的转置图标。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条形图的制作</a:t>
            </a:r>
            <a:endParaRPr kumimoji="1"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F39BF17-6863-8D41-AF5A-E9DCB4AE2F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2687" y="2231721"/>
            <a:ext cx="7066626" cy="4155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482801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常用图表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1"/>
            <a:ext cx="5466080" cy="3139023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常用图表应用场景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条形图的制作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</a:rPr>
              <a:t>线形图的制作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饼图的制作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复合图的制作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地图的制作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846931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862262"/>
            <a:ext cx="10749598" cy="4219575"/>
          </a:xfrm>
        </p:spPr>
        <p:txBody>
          <a:bodyPr/>
          <a:lstStyle/>
          <a:p>
            <a:r>
              <a:rPr lang="zh-CN" altLang="en-US" dirty="0"/>
              <a:t>按住</a:t>
            </a:r>
            <a:r>
              <a:rPr lang="en" altLang="zh-CN" dirty="0"/>
              <a:t>ctl</a:t>
            </a:r>
            <a:r>
              <a:rPr lang="zh-CN" altLang="en-US" dirty="0"/>
              <a:t>键选中 “订单日期”、“销售额”，将“区域” 拖放到 产品类别右边，将利润放到颜色框（或将字段拖拽至行列）</a:t>
            </a:r>
            <a:endParaRPr lang="en-US" altLang="zh-CN" dirty="0"/>
          </a:p>
          <a:p>
            <a:r>
              <a:rPr lang="zh-CN" altLang="en-US" dirty="0"/>
              <a:t>在列上的“订单日期”右键选择连续的月</a:t>
            </a:r>
            <a:endParaRPr lang="en-US" altLang="zh-CN" dirty="0"/>
          </a:p>
          <a:p>
            <a:r>
              <a:rPr lang="zh-CN" altLang="en-US" dirty="0"/>
              <a:t>拖放”产品类别“到行上”销售额“的前面，“利润额”拖放到颜色，颜色 修改为“橙色</a:t>
            </a:r>
            <a:r>
              <a:rPr lang="en-US" altLang="zh-CN" dirty="0"/>
              <a:t>-</a:t>
            </a:r>
            <a:r>
              <a:rPr lang="zh-CN" altLang="en-US" dirty="0"/>
              <a:t>蓝色发散”，并勾选使用完整颜色范围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线形图的制作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940080"/>
            <a:ext cx="10749599" cy="838843"/>
          </a:xfrm>
        </p:spPr>
        <p:txBody>
          <a:bodyPr/>
          <a:lstStyle/>
          <a:p>
            <a:r>
              <a:rPr kumimoji="1" lang="zh-CN" altLang="en-US" dirty="0"/>
              <a:t>需求：</a:t>
            </a:r>
            <a:r>
              <a:rPr lang="zh-CN" altLang="en-US" b="0" dirty="0"/>
              <a:t>分析销售额随时间的变化趋势</a:t>
            </a:r>
            <a:endParaRPr lang="en-US" altLang="zh-CN" b="0" dirty="0"/>
          </a:p>
          <a:p>
            <a:r>
              <a:rPr lang="zh-CN" altLang="en-US" dirty="0"/>
              <a:t>字段：</a:t>
            </a:r>
            <a:r>
              <a:rPr lang="zh-CN" altLang="en-US" b="0" dirty="0"/>
              <a:t>订单日期、产品类别、销售额、利润额</a:t>
            </a:r>
            <a:endParaRPr lang="en-US" altLang="zh-CN" b="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074CC07-FAC7-8842-ACFC-2AF0A256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1" y="4093811"/>
            <a:ext cx="3673019" cy="21600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76CE63A-38D7-0849-9E0C-0AAC0E006A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49170" y="4093811"/>
            <a:ext cx="3673019" cy="216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03907CB-562D-C84B-BD74-2582C782B4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750" y="4093811"/>
            <a:ext cx="3673019" cy="2160000"/>
          </a:xfrm>
          <a:prstGeom prst="rect">
            <a:avLst/>
          </a:prstGeom>
        </p:spPr>
      </p:pic>
      <p:sp>
        <p:nvSpPr>
          <p:cNvPr id="8" name="右箭头 7">
            <a:extLst>
              <a:ext uri="{FF2B5EF4-FFF2-40B4-BE49-F238E27FC236}">
                <a16:creationId xmlns:a16="http://schemas.microsoft.com/office/drawing/2014/main" id="{1D202D82-070B-2C4A-A527-4D9EDBBA4D1E}"/>
              </a:ext>
            </a:extLst>
          </p:cNvPr>
          <p:cNvSpPr/>
          <p:nvPr/>
        </p:nvSpPr>
        <p:spPr>
          <a:xfrm>
            <a:off x="3849108" y="4957680"/>
            <a:ext cx="325563" cy="43226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A63EBE4A-0970-F24C-A7C7-68B9683072F6}"/>
              </a:ext>
            </a:extLst>
          </p:cNvPr>
          <p:cNvSpPr/>
          <p:nvPr/>
        </p:nvSpPr>
        <p:spPr>
          <a:xfrm>
            <a:off x="7996688" y="4957680"/>
            <a:ext cx="325563" cy="43226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5DB9196-EDF1-1E40-A003-A8251125A7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71" y="378000"/>
            <a:ext cx="11019057" cy="6480000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312F678-210D-F140-9861-22C4C554BE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1" y="378000"/>
            <a:ext cx="11019057" cy="648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DD610A86-CC2A-4F4E-9526-28C3B836E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71" y="378000"/>
            <a:ext cx="110190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304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862262"/>
            <a:ext cx="10749598" cy="4219575"/>
          </a:xfrm>
        </p:spPr>
        <p:txBody>
          <a:bodyPr/>
          <a:lstStyle/>
          <a:p>
            <a:r>
              <a:rPr lang="zh-CN" altLang="en-US" dirty="0"/>
              <a:t>多条线对比使用线图不明显，可以改成用面积图来展示</a:t>
            </a:r>
            <a:endParaRPr lang="en-US" altLang="zh-CN" dirty="0"/>
          </a:p>
          <a:p>
            <a:r>
              <a:rPr lang="zh-CN" altLang="en-US" dirty="0"/>
              <a:t>点击“智能显示”，选择面“积图”</a:t>
            </a:r>
          </a:p>
          <a:p>
            <a:pPr marL="0" indent="0">
              <a:buNone/>
            </a:pPr>
            <a:endParaRPr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线形图的制作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940080"/>
            <a:ext cx="10749599" cy="838843"/>
          </a:xfrm>
        </p:spPr>
        <p:txBody>
          <a:bodyPr/>
          <a:lstStyle/>
          <a:p>
            <a:r>
              <a:rPr kumimoji="1" lang="zh-CN" altLang="en-US" dirty="0"/>
              <a:t>拓展</a:t>
            </a:r>
            <a:endParaRPr lang="en-US" altLang="zh-CN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655197F-41D8-3E42-988E-04AD59A352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1821" y="2850868"/>
            <a:ext cx="6368357" cy="3745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648310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常用图表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1"/>
            <a:ext cx="5466080" cy="3139023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常用图表应用场景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条形图的制作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线形图的制作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</a:rPr>
              <a:t>饼图的制作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复合图的制作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地图的制作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53452650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862262"/>
            <a:ext cx="10749598" cy="4219575"/>
          </a:xfrm>
        </p:spPr>
        <p:txBody>
          <a:bodyPr/>
          <a:lstStyle/>
          <a:p>
            <a:r>
              <a:rPr lang="zh-CN" altLang="en-US" dirty="0"/>
              <a:t>在“标记”菜单下 将图形选为饼图，标记下会出现个“角度”框</a:t>
            </a:r>
            <a:endParaRPr lang="en-US" altLang="zh-CN" dirty="0"/>
          </a:p>
          <a:p>
            <a:r>
              <a:rPr lang="zh-CN" altLang="en-US" dirty="0"/>
              <a:t>将”产品类别“ 拖放到”颜色“ 菜单框，将”销售额“ 拖放到”角度“ 菜单框</a:t>
            </a:r>
          </a:p>
          <a:p>
            <a:r>
              <a:rPr lang="zh-CN" altLang="en-US" dirty="0"/>
              <a:t>单击工具栏的 “</a:t>
            </a:r>
            <a:r>
              <a:rPr lang="en" altLang="zh-CN" dirty="0"/>
              <a:t>T” </a:t>
            </a:r>
            <a:r>
              <a:rPr lang="zh-CN" altLang="en-US" dirty="0"/>
              <a:t>以显示数据标签，将视图调整为”整个视图“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饼图的制作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940080"/>
            <a:ext cx="10749599" cy="838843"/>
          </a:xfrm>
        </p:spPr>
        <p:txBody>
          <a:bodyPr/>
          <a:lstStyle/>
          <a:p>
            <a:r>
              <a:rPr kumimoji="1" lang="zh-CN" altLang="en-US" dirty="0"/>
              <a:t>需求：</a:t>
            </a:r>
            <a:r>
              <a:rPr lang="zh-CN" altLang="en-US" b="0" dirty="0"/>
              <a:t>使用饼图展示销售额占总体的百分比</a:t>
            </a:r>
            <a:endParaRPr lang="en-US" altLang="zh-CN" b="0" dirty="0"/>
          </a:p>
          <a:p>
            <a:r>
              <a:rPr lang="zh-CN" altLang="en-US" dirty="0"/>
              <a:t>字段：</a:t>
            </a:r>
            <a:r>
              <a:rPr lang="zh-CN" altLang="en-US" b="0" dirty="0"/>
              <a:t>产品类别、销售额、订单日期、区域</a:t>
            </a:r>
            <a:endParaRPr lang="en-US" altLang="zh-CN" b="0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1D202D82-070B-2C4A-A527-4D9EDBBA4D1E}"/>
              </a:ext>
            </a:extLst>
          </p:cNvPr>
          <p:cNvSpPr/>
          <p:nvPr/>
        </p:nvSpPr>
        <p:spPr>
          <a:xfrm>
            <a:off x="3953063" y="4754019"/>
            <a:ext cx="325563" cy="43226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A63EBE4A-0970-F24C-A7C7-68B9683072F6}"/>
              </a:ext>
            </a:extLst>
          </p:cNvPr>
          <p:cNvSpPr/>
          <p:nvPr/>
        </p:nvSpPr>
        <p:spPr>
          <a:xfrm>
            <a:off x="7981674" y="4754019"/>
            <a:ext cx="325563" cy="43226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C8260D-B408-8C4E-A0FE-152051999F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29" y="3890150"/>
            <a:ext cx="3673019" cy="216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A057A79-31E0-014A-B458-47984FDC12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641" y="3890150"/>
            <a:ext cx="3673019" cy="216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091AF19-70C6-0645-93D0-3AD82599B8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2251" y="3890150"/>
            <a:ext cx="3673019" cy="216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B82BE1AE-1CC3-3D41-A844-EB43CCA9BE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71" y="189000"/>
            <a:ext cx="11019057" cy="648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364D969-8048-BC4C-A047-A6F43D8311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6471" y="189000"/>
            <a:ext cx="11019057" cy="648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F0A990B6-52BC-8B41-A5CD-E2E0B31A5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471" y="189000"/>
            <a:ext cx="1101905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64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常用图表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1"/>
            <a:ext cx="5466080" cy="3139023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常用图表应用场景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条形图的制作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线形图的制作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饼图的制作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</a:rPr>
              <a:t>复合图的制作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地图的制作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66574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862262"/>
            <a:ext cx="10749598" cy="4219575"/>
          </a:xfrm>
        </p:spPr>
        <p:txBody>
          <a:bodyPr/>
          <a:lstStyle/>
          <a:p>
            <a:r>
              <a:rPr lang="zh-CN" altLang="en-US" dirty="0"/>
              <a:t>“订单日期”拖至列上，并将日期格式设置为连续的“月”</a:t>
            </a:r>
            <a:endParaRPr lang="en-US" altLang="zh-CN" dirty="0"/>
          </a:p>
          <a:p>
            <a:r>
              <a:rPr lang="zh-CN" altLang="en-US" dirty="0"/>
              <a:t>将“销售额” 拖到行上，将“利润额”拖放到行上“销售额”右侧，点击“利润额” 在弹出的菜单中选择 “双轴”</a:t>
            </a:r>
            <a:endParaRPr lang="en-US" altLang="zh-CN" dirty="0"/>
          </a:p>
          <a:p>
            <a:r>
              <a:rPr lang="zh-CN" altLang="en-US" dirty="0"/>
              <a:t>右键 “利润额” 轴， 选择 “标记类型”</a:t>
            </a:r>
            <a:r>
              <a:rPr lang="en-US" altLang="zh-CN" dirty="0"/>
              <a:t>-“</a:t>
            </a:r>
            <a:r>
              <a:rPr lang="zh-CN" altLang="en-US" dirty="0"/>
              <a:t>条形图”，右键“利润额”轴 ，选择 “将标记移到底层”，并将条形图的宽度调至合适大小，并选择全屏视图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复合图的制作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940080"/>
            <a:ext cx="10749599" cy="838843"/>
          </a:xfrm>
        </p:spPr>
        <p:txBody>
          <a:bodyPr/>
          <a:lstStyle/>
          <a:p>
            <a:r>
              <a:rPr kumimoji="1" lang="zh-CN" altLang="en-US" dirty="0"/>
              <a:t>需求：</a:t>
            </a:r>
            <a:r>
              <a:rPr lang="zh-CN" altLang="en-US" b="0" dirty="0"/>
              <a:t>用条形、线图</a:t>
            </a:r>
            <a:r>
              <a:rPr lang="en-US" altLang="zh-CN" b="0" dirty="0"/>
              <a:t>——</a:t>
            </a:r>
            <a:r>
              <a:rPr lang="zh-CN" altLang="en-US" b="0" dirty="0"/>
              <a:t>复合图分析各个月份的销售情况</a:t>
            </a:r>
            <a:endParaRPr lang="en-US" altLang="zh-CN" b="0" dirty="0"/>
          </a:p>
          <a:p>
            <a:r>
              <a:rPr lang="zh-CN" altLang="en-US" dirty="0"/>
              <a:t>字段：</a:t>
            </a:r>
            <a:r>
              <a:rPr lang="zh-CN" altLang="en-US" b="0" dirty="0"/>
              <a:t>订单日期、销售额、利润额</a:t>
            </a:r>
            <a:endParaRPr lang="en-US" altLang="zh-CN" b="0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1D202D82-070B-2C4A-A527-4D9EDBBA4D1E}"/>
              </a:ext>
            </a:extLst>
          </p:cNvPr>
          <p:cNvSpPr/>
          <p:nvPr/>
        </p:nvSpPr>
        <p:spPr>
          <a:xfrm>
            <a:off x="3984116" y="4823365"/>
            <a:ext cx="325563" cy="43226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右箭头 15">
            <a:extLst>
              <a:ext uri="{FF2B5EF4-FFF2-40B4-BE49-F238E27FC236}">
                <a16:creationId xmlns:a16="http://schemas.microsoft.com/office/drawing/2014/main" id="{A63EBE4A-0970-F24C-A7C7-68B9683072F6}"/>
              </a:ext>
            </a:extLst>
          </p:cNvPr>
          <p:cNvSpPr/>
          <p:nvPr/>
        </p:nvSpPr>
        <p:spPr>
          <a:xfrm>
            <a:off x="7884879" y="4823365"/>
            <a:ext cx="325563" cy="43226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371347E-3151-924F-952B-8192FF9EA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705" y="3959496"/>
            <a:ext cx="3673019" cy="216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2C18161-037A-4644-887B-AEF2115FDD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833" y="3959496"/>
            <a:ext cx="3670462" cy="216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BBAB68F-85D8-E248-ADA7-CF449D78C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1071" y="3959496"/>
            <a:ext cx="3272417" cy="216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FD6EF58-FD2D-574D-B347-B19CE29C6C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472" y="133811"/>
            <a:ext cx="11019057" cy="648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A0E7504C-F2CA-4642-9522-427E66162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7375" y="133811"/>
            <a:ext cx="9817251" cy="648000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49F6053-C5E8-974F-B268-122AABB48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307" y="133811"/>
            <a:ext cx="11011386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173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产品介绍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zh-CN" dirty="0"/>
              <a:t>Tableau</a:t>
            </a:r>
            <a:r>
              <a:rPr lang="zh-CN" altLang="en-US" dirty="0"/>
              <a:t>介绍</a:t>
            </a:r>
            <a:endParaRPr lang="en-US" altLang="zh-CN" dirty="0"/>
          </a:p>
          <a:p>
            <a:r>
              <a:rPr lang="en-US" altLang="zh-CN" dirty="0">
                <a:solidFill>
                  <a:srgbClr val="AD2B26"/>
                </a:solidFill>
              </a:rPr>
              <a:t>Tableau</a:t>
            </a:r>
            <a:r>
              <a:rPr lang="zh-CN" altLang="en-US" dirty="0">
                <a:solidFill>
                  <a:srgbClr val="AD2B26"/>
                </a:solidFill>
              </a:rPr>
              <a:t>家族产品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en-US" altLang="zh-CN" dirty="0"/>
              <a:t>Tableau</a:t>
            </a:r>
            <a:r>
              <a:rPr lang="zh-CN" altLang="en-US" dirty="0"/>
              <a:t> </a:t>
            </a:r>
            <a:r>
              <a:rPr lang="en-US" altLang="zh-CN" dirty="0"/>
              <a:t>Desktop</a:t>
            </a:r>
            <a:r>
              <a:rPr lang="zh-CN" altLang="en-US" dirty="0"/>
              <a:t>版本与安装</a:t>
            </a:r>
            <a:endParaRPr lang="en-US" altLang="zh-CN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48745080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常用图表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1"/>
            <a:ext cx="5466080" cy="3139023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常用图表应用场景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条形图的制作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线形图的制作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饼图的制作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复合图的制作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</a:rPr>
              <a:t>地图的制作</a:t>
            </a:r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391021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862262"/>
            <a:ext cx="10749598" cy="4219575"/>
          </a:xfrm>
        </p:spPr>
        <p:txBody>
          <a:bodyPr/>
          <a:lstStyle/>
          <a:p>
            <a:r>
              <a:rPr lang="zh-CN" altLang="en-US" dirty="0"/>
              <a:t>添加地理角色：右键 “省份” 维度，在弹出的菜单中选择“地理角色”</a:t>
            </a:r>
            <a:r>
              <a:rPr lang="en-US" altLang="zh-CN" dirty="0"/>
              <a:t>-“</a:t>
            </a:r>
            <a:r>
              <a:rPr lang="zh-CN" altLang="en-US" dirty="0"/>
              <a:t>省</a:t>
            </a:r>
            <a:r>
              <a:rPr lang="en-US" altLang="zh-CN" dirty="0"/>
              <a:t>/</a:t>
            </a:r>
            <a:r>
              <a:rPr lang="zh-CN" altLang="en-US" dirty="0"/>
              <a:t>市</a:t>
            </a:r>
            <a:r>
              <a:rPr lang="en-US" altLang="zh-CN" dirty="0"/>
              <a:t>/</a:t>
            </a:r>
            <a:r>
              <a:rPr lang="zh-CN" altLang="en-US" dirty="0"/>
              <a:t>自治区” </a:t>
            </a:r>
            <a:r>
              <a:rPr lang="en-US" altLang="zh-CN" dirty="0"/>
              <a:t>,</a:t>
            </a:r>
            <a:r>
              <a:rPr lang="zh-CN" altLang="en-US" dirty="0"/>
              <a:t>添加完成后，省份前的图表会变成小地球。</a:t>
            </a:r>
            <a:endParaRPr lang="en-US" altLang="zh-CN" dirty="0"/>
          </a:p>
          <a:p>
            <a:r>
              <a:rPr lang="zh-CN" altLang="en-US" dirty="0"/>
              <a:t>双击 “省份”维度，默认 </a:t>
            </a:r>
            <a:r>
              <a:rPr lang="en" altLang="zh-CN" dirty="0"/>
              <a:t>Tableau </a:t>
            </a:r>
            <a:r>
              <a:rPr lang="zh-CN" altLang="en-US" dirty="0"/>
              <a:t>会根据选择的地理信息维度自动推荐地图显示，也可以在“智能推荐”中自己选择，地图来显示数据。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地图的制作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940080"/>
            <a:ext cx="10749599" cy="838843"/>
          </a:xfrm>
        </p:spPr>
        <p:txBody>
          <a:bodyPr/>
          <a:lstStyle/>
          <a:p>
            <a:r>
              <a:rPr kumimoji="1" lang="zh-CN" altLang="en-US" dirty="0"/>
              <a:t>需求：</a:t>
            </a:r>
            <a:r>
              <a:rPr lang="zh-CN" altLang="en-US" b="0" dirty="0"/>
              <a:t>分析全国各省份的销售额和利润</a:t>
            </a:r>
            <a:endParaRPr lang="en-US" altLang="zh-CN" b="0" dirty="0"/>
          </a:p>
          <a:p>
            <a:r>
              <a:rPr lang="zh-CN" altLang="en-US" dirty="0"/>
              <a:t>字段：</a:t>
            </a:r>
            <a:r>
              <a:rPr lang="zh-CN" altLang="en-US" b="0" dirty="0"/>
              <a:t>省份、销售额、利润额</a:t>
            </a:r>
            <a:endParaRPr lang="en-US" altLang="zh-CN" b="0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1D202D82-070B-2C4A-A527-4D9EDBBA4D1E}"/>
              </a:ext>
            </a:extLst>
          </p:cNvPr>
          <p:cNvSpPr/>
          <p:nvPr/>
        </p:nvSpPr>
        <p:spPr>
          <a:xfrm>
            <a:off x="5933219" y="4861368"/>
            <a:ext cx="325563" cy="43226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B271AF8-24C7-B44C-A62E-A391714B2B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270" y="3457499"/>
            <a:ext cx="4862422" cy="32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989EDD3-DB0B-314D-AB74-B8298C5F47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310" y="3457499"/>
            <a:ext cx="4879344" cy="324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59DEFBED-0449-614C-BA9C-A4CE713141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7290" y="160501"/>
            <a:ext cx="9724844" cy="648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A5A5540-FCD5-0A44-ADE4-70EBF5120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0368" y="160501"/>
            <a:ext cx="9758688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983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862262"/>
            <a:ext cx="10749598" cy="4219575"/>
          </a:xfrm>
        </p:spPr>
        <p:txBody>
          <a:bodyPr/>
          <a:lstStyle/>
          <a:p>
            <a:r>
              <a:rPr lang="zh-CN" altLang="en-US" dirty="0"/>
              <a:t>双击 “销售额”，“利润额” ，或手动将其拖拽到标记栏内</a:t>
            </a:r>
          </a:p>
          <a:p>
            <a:r>
              <a:rPr lang="zh-CN" altLang="en-US" dirty="0"/>
              <a:t>此时，默认销售额用大小区分数量多少，利润额用颜色区分数值区间。如果我们想要修改，直接点击前边的图表即可唤出下拉菜单，重新选择。我们也可以在拖动时，直接将值拖拽到相应位置，完成标记方式指定。</a:t>
            </a:r>
            <a:endParaRPr lang="en-US" altLang="zh-CN" dirty="0"/>
          </a:p>
          <a:p>
            <a:r>
              <a:rPr lang="zh-CN" altLang="en-US" dirty="0"/>
              <a:t>如果标记方式选择为“地图”，则 会用填充区域来显示，这时候就可以指定颜色方案来体现数值的对比。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地图的制作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940080"/>
            <a:ext cx="10749599" cy="838843"/>
          </a:xfrm>
        </p:spPr>
        <p:txBody>
          <a:bodyPr/>
          <a:lstStyle/>
          <a:p>
            <a:r>
              <a:rPr kumimoji="1" lang="zh-CN" altLang="en-US" dirty="0"/>
              <a:t>需求：</a:t>
            </a:r>
            <a:r>
              <a:rPr lang="zh-CN" altLang="en-US" b="0" dirty="0"/>
              <a:t>分析全国各省份的销售额和利润</a:t>
            </a:r>
            <a:endParaRPr lang="en-US" altLang="zh-CN" b="0" dirty="0"/>
          </a:p>
          <a:p>
            <a:r>
              <a:rPr lang="zh-CN" altLang="en-US" dirty="0"/>
              <a:t>字段：</a:t>
            </a:r>
            <a:r>
              <a:rPr lang="zh-CN" altLang="en-US" b="0" dirty="0"/>
              <a:t>省份、销售额、利润额</a:t>
            </a:r>
            <a:endParaRPr lang="en-US" altLang="zh-CN" b="0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1D202D82-070B-2C4A-A527-4D9EDBBA4D1E}"/>
              </a:ext>
            </a:extLst>
          </p:cNvPr>
          <p:cNvSpPr/>
          <p:nvPr/>
        </p:nvSpPr>
        <p:spPr>
          <a:xfrm>
            <a:off x="3814955" y="4929166"/>
            <a:ext cx="325563" cy="43226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48DAF2-BEF4-2848-AEC6-B8D9C2CEC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17" y="3975297"/>
            <a:ext cx="3532873" cy="234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C574CBD3-EC23-3045-8981-C64C044B29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683" y="3975297"/>
            <a:ext cx="3511744" cy="234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055D6BC2-9CB7-2E41-9853-9193205AE8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6321" y="3975297"/>
            <a:ext cx="3534105" cy="2340000"/>
          </a:xfrm>
          <a:prstGeom prst="rect">
            <a:avLst/>
          </a:prstGeom>
        </p:spPr>
      </p:pic>
      <p:sp>
        <p:nvSpPr>
          <p:cNvPr id="12" name="右箭头 11">
            <a:extLst>
              <a:ext uri="{FF2B5EF4-FFF2-40B4-BE49-F238E27FC236}">
                <a16:creationId xmlns:a16="http://schemas.microsoft.com/office/drawing/2014/main" id="{DFFB1304-CFEC-E346-87E0-7A7662BB7DA4}"/>
              </a:ext>
            </a:extLst>
          </p:cNvPr>
          <p:cNvSpPr/>
          <p:nvPr/>
        </p:nvSpPr>
        <p:spPr>
          <a:xfrm>
            <a:off x="7944592" y="4929166"/>
            <a:ext cx="325563" cy="43226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44993A4-3C85-3040-BC18-B8BB46BFD7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0344" y="133811"/>
            <a:ext cx="9783341" cy="648000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5A43F71B-7022-7548-B04D-DBA9AA5F1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9599" y="133811"/>
            <a:ext cx="9724830" cy="648000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51EED64C-071E-9F42-960B-492FFDD7E4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8638" y="133811"/>
            <a:ext cx="9786752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0489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仪表板制作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1"/>
            <a:ext cx="2673927" cy="3139023"/>
          </a:xfrm>
        </p:spPr>
        <p:txBody>
          <a:bodyPr/>
          <a:lstStyle/>
          <a:p>
            <a:r>
              <a:rPr lang="zh-CN" altLang="en-US" dirty="0">
                <a:solidFill>
                  <a:srgbClr val="AD2B26"/>
                </a:solidFill>
              </a:rPr>
              <a:t>需求说明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全国销售概况分析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各产品市场表现分析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各区域市场表现分析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物流费用情况分析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6FF734A2-4842-9642-B2AA-6FC18FE60DF8}"/>
              </a:ext>
            </a:extLst>
          </p:cNvPr>
          <p:cNvSpPr txBox="1">
            <a:spLocks/>
          </p:cNvSpPr>
          <p:nvPr/>
        </p:nvSpPr>
        <p:spPr>
          <a:xfrm>
            <a:off x="8279477" y="3069271"/>
            <a:ext cx="2374669" cy="3139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仪表板组装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筛选器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突出显示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动态标题</a:t>
            </a:r>
            <a:endParaRPr lang="en-US" altLang="zh-CN" dirty="0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0081538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D2992EA-EEF9-5241-B724-47B8F9836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200" y="1223216"/>
            <a:ext cx="5799667" cy="4518006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922867"/>
            <a:ext cx="5207320" cy="5118704"/>
          </a:xfrm>
        </p:spPr>
        <p:txBody>
          <a:bodyPr/>
          <a:lstStyle/>
          <a:p>
            <a:r>
              <a:rPr lang="zh-CN" altLang="en-US" b="1" dirty="0"/>
              <a:t>创建仪表板，分析全国商品的销售情况。</a:t>
            </a:r>
            <a:endParaRPr lang="en-US" altLang="zh-CN" b="1" dirty="0"/>
          </a:p>
          <a:p>
            <a:pPr marL="360680" lvl="1" indent="0">
              <a:buNone/>
            </a:pPr>
            <a:r>
              <a:rPr lang="zh-CN" altLang="en-US" dirty="0">
                <a:solidFill>
                  <a:srgbClr val="AD2B26"/>
                </a:solidFill>
              </a:rPr>
              <a:t>使用数据地图，分析全国销售概况</a:t>
            </a:r>
            <a:endParaRPr lang="en-US" altLang="zh-CN" dirty="0">
              <a:solidFill>
                <a:srgbClr val="AD2B26"/>
              </a:solidFill>
            </a:endParaRPr>
          </a:p>
          <a:p>
            <a:pPr marL="360680" lvl="1" indent="0">
              <a:buNone/>
            </a:pPr>
            <a:r>
              <a:rPr lang="zh-CN" altLang="en-US" dirty="0">
                <a:solidFill>
                  <a:srgbClr val="AD2B26"/>
                </a:solidFill>
              </a:rPr>
              <a:t>使用条形图对比各产品的市场表现</a:t>
            </a:r>
            <a:endParaRPr lang="en-US" altLang="zh-CN" dirty="0">
              <a:solidFill>
                <a:srgbClr val="AD2B26"/>
              </a:solidFill>
            </a:endParaRPr>
          </a:p>
          <a:p>
            <a:pPr marL="360680" lvl="1" indent="0">
              <a:buNone/>
            </a:pPr>
            <a:r>
              <a:rPr lang="zh-CN" altLang="en-US" dirty="0">
                <a:solidFill>
                  <a:srgbClr val="AD2B26"/>
                </a:solidFill>
              </a:rPr>
              <a:t>使用组合图分析各区域市场表现</a:t>
            </a:r>
            <a:endParaRPr lang="en-US" altLang="zh-CN" dirty="0">
              <a:solidFill>
                <a:srgbClr val="AD2B26"/>
              </a:solidFill>
            </a:endParaRPr>
          </a:p>
          <a:p>
            <a:pPr marL="360680" lvl="1" indent="0">
              <a:buNone/>
            </a:pPr>
            <a:r>
              <a:rPr lang="zh-CN" altLang="en-US" dirty="0">
                <a:solidFill>
                  <a:srgbClr val="AD2B26"/>
                </a:solidFill>
              </a:rPr>
              <a:t>使用散点图分析物流费用与销售额之间的关系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b="1" dirty="0"/>
              <a:t>数据联动</a:t>
            </a:r>
            <a:endParaRPr lang="en-US" altLang="zh-CN" b="1" dirty="0"/>
          </a:p>
          <a:p>
            <a:pPr marL="360680" lvl="1" indent="0">
              <a:buNone/>
            </a:pPr>
            <a:r>
              <a:rPr lang="zh-CN" altLang="en-US" dirty="0">
                <a:solidFill>
                  <a:srgbClr val="AD2B26"/>
                </a:solidFill>
              </a:rPr>
              <a:t>单击“全国销售概况”地图上的某个城市时，“各产品市场表现”和各区域市场表现“</a:t>
            </a:r>
            <a:r>
              <a:rPr lang="en-US" altLang="zh-CN" dirty="0">
                <a:solidFill>
                  <a:srgbClr val="AD2B26"/>
                </a:solidFill>
              </a:rPr>
              <a:t>, </a:t>
            </a:r>
            <a:r>
              <a:rPr lang="zh-CN" altLang="en-US" dirty="0">
                <a:solidFill>
                  <a:srgbClr val="AD2B26"/>
                </a:solidFill>
              </a:rPr>
              <a:t>显示相应省份或区域的数据</a:t>
            </a:r>
            <a:endParaRPr lang="en-US" altLang="zh-CN" b="1" dirty="0">
              <a:solidFill>
                <a:srgbClr val="AD2B26"/>
              </a:solidFill>
            </a:endParaRPr>
          </a:p>
          <a:p>
            <a:r>
              <a:rPr lang="zh-CN" altLang="en-US" b="1" dirty="0"/>
              <a:t>突出显示</a:t>
            </a:r>
            <a:endParaRPr lang="en-US" altLang="zh-CN" b="1" dirty="0"/>
          </a:p>
          <a:p>
            <a:pPr marL="360680" lvl="1" indent="0">
              <a:buNone/>
            </a:pPr>
            <a:r>
              <a:rPr lang="zh-CN" altLang="en-US" dirty="0">
                <a:solidFill>
                  <a:srgbClr val="AD2B26"/>
                </a:solidFill>
              </a:rPr>
              <a:t>单击“各区域市场表现”图中某处时，“全国销售概况”和“各产品市场表现”图中数据页相应凸显</a:t>
            </a:r>
            <a:endParaRPr lang="en-US" altLang="zh-CN" b="1" dirty="0">
              <a:solidFill>
                <a:srgbClr val="AD2B26"/>
              </a:solidFill>
            </a:endParaRPr>
          </a:p>
          <a:p>
            <a:r>
              <a:rPr lang="zh-CN" altLang="en-US" b="1" dirty="0"/>
              <a:t>动态标题</a:t>
            </a:r>
            <a:endParaRPr lang="en-US" altLang="zh-CN" b="1" dirty="0"/>
          </a:p>
          <a:p>
            <a:pPr marL="360680" lvl="1" indent="0">
              <a:buNone/>
            </a:pPr>
            <a:r>
              <a:rPr lang="zh-CN" altLang="en-US" dirty="0">
                <a:solidFill>
                  <a:srgbClr val="AD2B26"/>
                </a:solidFill>
              </a:rPr>
              <a:t>点击全国销售概况地图上钩萼城市时，其他工作表标题随地区变化而动态变化</a:t>
            </a:r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需求说明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045708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007533"/>
            <a:ext cx="11241634" cy="5034038"/>
          </a:xfrm>
        </p:spPr>
        <p:txBody>
          <a:bodyPr/>
          <a:lstStyle/>
          <a:p>
            <a:r>
              <a:rPr lang="zh-CN" altLang="en-US" dirty="0">
                <a:solidFill>
                  <a:srgbClr val="262626"/>
                </a:solidFill>
              </a:rPr>
              <a:t>我们先来连接数据库，使用</a:t>
            </a:r>
            <a:r>
              <a:rPr lang="en-US" altLang="zh-CN" dirty="0" err="1">
                <a:solidFill>
                  <a:srgbClr val="262626"/>
                </a:solidFill>
              </a:rPr>
              <a:t>sales_data</a:t>
            </a:r>
            <a:r>
              <a:rPr lang="zh-CN" altLang="en-US" dirty="0">
                <a:solidFill>
                  <a:srgbClr val="262626"/>
                </a:solidFill>
              </a:rPr>
              <a:t>库中的</a:t>
            </a:r>
            <a:r>
              <a:rPr lang="en-US" altLang="zh-CN" dirty="0" err="1">
                <a:solidFill>
                  <a:srgbClr val="262626"/>
                </a:solidFill>
              </a:rPr>
              <a:t>order_information</a:t>
            </a:r>
            <a:r>
              <a:rPr lang="zh-CN" altLang="en-US" dirty="0">
                <a:solidFill>
                  <a:srgbClr val="262626"/>
                </a:solidFill>
              </a:rPr>
              <a:t>表，并将其拖拽至关联区</a:t>
            </a:r>
            <a:endParaRPr lang="zh-CN" altLang="en-US" b="1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数据源连接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0D28033-E25C-2945-959C-F72299FDB7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94955" y="1543969"/>
            <a:ext cx="7202090" cy="4743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68167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仪表板制作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1"/>
            <a:ext cx="2723804" cy="3139023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需求说明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</a:rPr>
              <a:t>全国销售概况分析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各产品市场表现分析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各区域市场表现分析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物流费用情况分析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6FF734A2-4842-9642-B2AA-6FC18FE60DF8}"/>
              </a:ext>
            </a:extLst>
          </p:cNvPr>
          <p:cNvSpPr txBox="1">
            <a:spLocks/>
          </p:cNvSpPr>
          <p:nvPr/>
        </p:nvSpPr>
        <p:spPr>
          <a:xfrm>
            <a:off x="8279477" y="3069271"/>
            <a:ext cx="2374669" cy="3139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仪表板组装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筛选器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突出显示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动态标题</a:t>
            </a:r>
            <a:endParaRPr lang="en-US" altLang="zh-CN" dirty="0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44212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862262"/>
            <a:ext cx="10749598" cy="4219575"/>
          </a:xfrm>
        </p:spPr>
        <p:txBody>
          <a:bodyPr/>
          <a:lstStyle/>
          <a:p>
            <a:r>
              <a:rPr lang="zh-CN" altLang="en-US" dirty="0"/>
              <a:t>添加地理角色：右键 “省份” 维度，在弹出的菜单中选择“地理角色”</a:t>
            </a:r>
            <a:r>
              <a:rPr lang="en-US" altLang="zh-CN" dirty="0"/>
              <a:t>-“</a:t>
            </a:r>
            <a:r>
              <a:rPr lang="zh-CN" altLang="en-US" dirty="0"/>
              <a:t>省</a:t>
            </a:r>
            <a:r>
              <a:rPr lang="en-US" altLang="zh-CN" dirty="0"/>
              <a:t>/</a:t>
            </a:r>
            <a:r>
              <a:rPr lang="zh-CN" altLang="en-US" dirty="0"/>
              <a:t>市</a:t>
            </a:r>
            <a:r>
              <a:rPr lang="en-US" altLang="zh-CN" dirty="0"/>
              <a:t>/</a:t>
            </a:r>
            <a:r>
              <a:rPr lang="zh-CN" altLang="en-US" dirty="0"/>
              <a:t>自治区” </a:t>
            </a:r>
            <a:r>
              <a:rPr lang="en-US" altLang="zh-CN" dirty="0"/>
              <a:t>,</a:t>
            </a:r>
            <a:r>
              <a:rPr lang="zh-CN" altLang="en-US" dirty="0"/>
              <a:t>添加完成后，省份前的图表会变成小地球。</a:t>
            </a:r>
          </a:p>
          <a:p>
            <a:r>
              <a:rPr lang="zh-CN" altLang="en-US" dirty="0"/>
              <a:t>双击 “省份”维度，默认 </a:t>
            </a:r>
            <a:r>
              <a:rPr lang="en" altLang="zh-CN" dirty="0"/>
              <a:t>Tableau </a:t>
            </a:r>
            <a:r>
              <a:rPr lang="zh-CN" altLang="en-US" dirty="0"/>
              <a:t>会根据选择的地理信息维度自动推荐地图显示，也可以在“智能推荐”中自己选择，地图来显示数据。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全国销售概况分析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940080"/>
            <a:ext cx="10749599" cy="838843"/>
          </a:xfrm>
        </p:spPr>
        <p:txBody>
          <a:bodyPr/>
          <a:lstStyle/>
          <a:p>
            <a:r>
              <a:rPr kumimoji="1" lang="zh-CN" altLang="en-US" dirty="0"/>
              <a:t>需求：</a:t>
            </a:r>
            <a:r>
              <a:rPr lang="zh-CN" altLang="en-US" b="0" dirty="0"/>
              <a:t>使用数据地图展示各省的销售额情况</a:t>
            </a:r>
            <a:endParaRPr lang="en-US" altLang="zh-CN" b="0" dirty="0"/>
          </a:p>
          <a:p>
            <a:r>
              <a:rPr lang="zh-CN" altLang="en-US" dirty="0"/>
              <a:t>字段：</a:t>
            </a:r>
            <a:r>
              <a:rPr lang="zh-CN" altLang="en-US" b="0" dirty="0"/>
              <a:t>省份、销售额、利润额</a:t>
            </a:r>
            <a:endParaRPr lang="en-US" altLang="zh-CN" b="0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1D202D82-070B-2C4A-A527-4D9EDBBA4D1E}"/>
              </a:ext>
            </a:extLst>
          </p:cNvPr>
          <p:cNvSpPr/>
          <p:nvPr/>
        </p:nvSpPr>
        <p:spPr>
          <a:xfrm>
            <a:off x="5924298" y="4861368"/>
            <a:ext cx="325563" cy="43226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1A8D336-99C4-A84E-BB38-EA1DF1BB06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974" y="3637499"/>
            <a:ext cx="4322152" cy="288000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D119B66-F61D-414B-A896-948331BD42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1033" y="3637499"/>
            <a:ext cx="4337194" cy="28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CB43530C-F497-3745-918B-521D910A5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7439" y="189000"/>
            <a:ext cx="9724842" cy="6480000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7DC510AF-010D-214A-808F-9A5CC00E5F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0517" y="189000"/>
            <a:ext cx="9758687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016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1" y="1862262"/>
            <a:ext cx="10749598" cy="4219575"/>
          </a:xfrm>
        </p:spPr>
        <p:txBody>
          <a:bodyPr/>
          <a:lstStyle/>
          <a:p>
            <a:r>
              <a:rPr lang="zh-CN" altLang="en-US" dirty="0"/>
              <a:t>双击 “销售额”，“利润额” ，或手动将其拖拽到标记栏内</a:t>
            </a:r>
          </a:p>
          <a:p>
            <a:r>
              <a:rPr lang="zh-CN" altLang="en-US" dirty="0"/>
              <a:t>标记类型改为“地图”，销售额改为“标签”标记，利润额改为“颜色”标记</a:t>
            </a:r>
          </a:p>
          <a:p>
            <a:r>
              <a:rPr lang="zh-CN" altLang="en-US" dirty="0"/>
              <a:t>将图表名称重命名为“全国销售概况”。</a:t>
            </a:r>
            <a:br>
              <a:rPr lang="zh-CN" altLang="en-US" dirty="0"/>
            </a:br>
            <a:endParaRPr lang="zh-CN" altLang="en-US" dirty="0"/>
          </a:p>
          <a:p>
            <a:endParaRPr lang="zh-CN" altLang="en-US" dirty="0"/>
          </a:p>
          <a:p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全国销售概况分析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10880" y="940080"/>
            <a:ext cx="10749599" cy="838843"/>
          </a:xfrm>
        </p:spPr>
        <p:txBody>
          <a:bodyPr/>
          <a:lstStyle/>
          <a:p>
            <a:r>
              <a:rPr kumimoji="1" lang="zh-CN" altLang="en-US" dirty="0"/>
              <a:t>需求：</a:t>
            </a:r>
            <a:r>
              <a:rPr lang="zh-CN" altLang="en-US" b="0" dirty="0"/>
              <a:t>使用数据地图展示各省的销售额情况</a:t>
            </a:r>
            <a:endParaRPr lang="en-US" altLang="zh-CN" b="0" dirty="0"/>
          </a:p>
          <a:p>
            <a:r>
              <a:rPr lang="zh-CN" altLang="en-US" dirty="0"/>
              <a:t>字段：</a:t>
            </a:r>
            <a:r>
              <a:rPr lang="zh-CN" altLang="en-US" b="0" dirty="0"/>
              <a:t>省份、销售额、利润额</a:t>
            </a:r>
            <a:endParaRPr lang="en-US" altLang="zh-CN" b="0" dirty="0"/>
          </a:p>
        </p:txBody>
      </p:sp>
      <p:sp>
        <p:nvSpPr>
          <p:cNvPr id="8" name="右箭头 7">
            <a:extLst>
              <a:ext uri="{FF2B5EF4-FFF2-40B4-BE49-F238E27FC236}">
                <a16:creationId xmlns:a16="http://schemas.microsoft.com/office/drawing/2014/main" id="{1D202D82-070B-2C4A-A527-4D9EDBBA4D1E}"/>
              </a:ext>
            </a:extLst>
          </p:cNvPr>
          <p:cNvSpPr/>
          <p:nvPr/>
        </p:nvSpPr>
        <p:spPr>
          <a:xfrm>
            <a:off x="5949800" y="4782531"/>
            <a:ext cx="325563" cy="432262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680395E-939E-2146-B882-AF604A1441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030" y="3378662"/>
            <a:ext cx="4891670" cy="32400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4E7554B-69E7-014B-A473-074FD1A4E6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8463" y="3378662"/>
            <a:ext cx="4884252" cy="32400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6A56859-D7B7-3C49-809B-1DD1213201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0864" y="239338"/>
            <a:ext cx="9783340" cy="648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ECB202C-26D2-DE4C-A220-62064FF346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8282" y="239338"/>
            <a:ext cx="9768504" cy="64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823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dirty="0"/>
              <a:t>Tableau</a:t>
            </a:r>
            <a:r>
              <a:rPr lang="zh-CN" altLang="en-US" dirty="0"/>
              <a:t>仪表板制作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idx="10"/>
          </p:nvPr>
        </p:nvSpPr>
        <p:spPr>
          <a:xfrm>
            <a:off x="5273040" y="3069271"/>
            <a:ext cx="2723804" cy="3139023"/>
          </a:xfrm>
        </p:spPr>
        <p:txBody>
          <a:bodyPr/>
          <a:lstStyle/>
          <a:p>
            <a:r>
              <a:rPr lang="zh-CN" altLang="en-US" dirty="0">
                <a:solidFill>
                  <a:schemeClr val="tx1"/>
                </a:solidFill>
              </a:rPr>
              <a:t>需求说明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全国销售概况分析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rgbClr val="AD2B26"/>
                </a:solidFill>
              </a:rPr>
              <a:t>各产品市场表现分析</a:t>
            </a:r>
            <a:endParaRPr lang="en-US" altLang="zh-CN" dirty="0">
              <a:solidFill>
                <a:srgbClr val="AD2B26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各区域市场表现分析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物流费用情况分析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rgbClr val="AD2B26"/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zh-CN" dirty="0"/>
              <a:t>05</a:t>
            </a:r>
            <a:endParaRPr lang="zh-CN" altLang="en-US" dirty="0"/>
          </a:p>
        </p:txBody>
      </p:sp>
      <p:sp>
        <p:nvSpPr>
          <p:cNvPr id="6" name="文本占位符 3">
            <a:extLst>
              <a:ext uri="{FF2B5EF4-FFF2-40B4-BE49-F238E27FC236}">
                <a16:creationId xmlns:a16="http://schemas.microsoft.com/office/drawing/2014/main" id="{6FF734A2-4842-9642-B2AA-6FC18FE60DF8}"/>
              </a:ext>
            </a:extLst>
          </p:cNvPr>
          <p:cNvSpPr txBox="1">
            <a:spLocks/>
          </p:cNvSpPr>
          <p:nvPr/>
        </p:nvSpPr>
        <p:spPr>
          <a:xfrm>
            <a:off x="8279477" y="3069271"/>
            <a:ext cx="2374669" cy="313902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b="0" i="0" kern="1200">
                <a:solidFill>
                  <a:schemeClr val="tx1">
                    <a:lumMod val="65000"/>
                    <a:lumOff val="35000"/>
                  </a:schemeClr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>
                <a:solidFill>
                  <a:schemeClr val="tx1"/>
                </a:solidFill>
              </a:rPr>
              <a:t>仪表板组装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筛选器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突出显示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数据联动</a:t>
            </a:r>
            <a:r>
              <a:rPr lang="en-US" altLang="zh-CN" dirty="0">
                <a:solidFill>
                  <a:schemeClr val="tx1"/>
                </a:solidFill>
              </a:rPr>
              <a:t>—</a:t>
            </a:r>
            <a:r>
              <a:rPr lang="zh-CN" altLang="en-US" dirty="0">
                <a:solidFill>
                  <a:schemeClr val="tx1"/>
                </a:solidFill>
              </a:rPr>
              <a:t>动态标题</a:t>
            </a:r>
            <a:endParaRPr lang="en-US" altLang="zh-CN" dirty="0">
              <a:solidFill>
                <a:srgbClr val="AD2B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4227047"/>
      </p:ext>
    </p:extLst>
  </p:cSld>
  <p:clrMapOvr>
    <a:masterClrMapping/>
  </p:clrMapOvr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1791</TotalTime>
  <Words>7619</Words>
  <Application>Microsoft Macintosh PowerPoint</Application>
  <PresentationFormat>宽屏</PresentationFormat>
  <Paragraphs>813</Paragraphs>
  <Slides>120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120</vt:i4>
      </vt:variant>
    </vt:vector>
  </HeadingPairs>
  <TitlesOfParts>
    <vt:vector size="139" baseType="lpstr">
      <vt:lpstr>阿里巴巴普惠体</vt:lpstr>
      <vt:lpstr>等线</vt:lpstr>
      <vt:lpstr>黑体</vt:lpstr>
      <vt:lpstr>Alibaba PuHuiTi B</vt:lpstr>
      <vt:lpstr>Alibaba PuHuiTi H</vt:lpstr>
      <vt:lpstr>Alibaba PuHuiTi M</vt:lpstr>
      <vt:lpstr>Alibaba PuHuiTi R</vt:lpstr>
      <vt:lpstr>Arial</vt:lpstr>
      <vt:lpstr>Calibri</vt:lpstr>
      <vt:lpstr>Segoe UI</vt:lpstr>
      <vt:lpstr>Verdana</vt:lpstr>
      <vt:lpstr>Wingdings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          Tableau   </vt:lpstr>
      <vt:lpstr>PowerPoint 演示文稿</vt:lpstr>
      <vt:lpstr>PowerPoint 演示文稿</vt:lpstr>
      <vt:lpstr>PowerPoint 演示文稿</vt:lpstr>
      <vt:lpstr>Tableau产品介绍</vt:lpstr>
      <vt:lpstr>Tableau介绍</vt:lpstr>
      <vt:lpstr>Tableau介绍</vt:lpstr>
      <vt:lpstr>Tableau介绍</vt:lpstr>
      <vt:lpstr>Tableau产品介绍</vt:lpstr>
      <vt:lpstr>Tableau家族产品</vt:lpstr>
      <vt:lpstr>Tableau产品介绍</vt:lpstr>
      <vt:lpstr>Tableau Desktop版本与安装</vt:lpstr>
      <vt:lpstr>Tableau Desktop版本与安装</vt:lpstr>
      <vt:lpstr>Tableau Desktop版本与安装</vt:lpstr>
      <vt:lpstr>Tableau Desktop版本与安装</vt:lpstr>
      <vt:lpstr>Tableau基本操作</vt:lpstr>
      <vt:lpstr>数据源连接</vt:lpstr>
      <vt:lpstr>数据源连接</vt:lpstr>
      <vt:lpstr>数据源连接</vt:lpstr>
      <vt:lpstr>数据源连接</vt:lpstr>
      <vt:lpstr>数据源连接</vt:lpstr>
      <vt:lpstr>数据源连接</vt:lpstr>
      <vt:lpstr>数据源连接</vt:lpstr>
      <vt:lpstr>数据源连接</vt:lpstr>
      <vt:lpstr>数据源连接</vt:lpstr>
      <vt:lpstr>数据源连接</vt:lpstr>
      <vt:lpstr>Tableau基本操作</vt:lpstr>
      <vt:lpstr>Tableau开发体验</vt:lpstr>
      <vt:lpstr>Tableau开发体验</vt:lpstr>
      <vt:lpstr>Tableau开发体验</vt:lpstr>
      <vt:lpstr>Tableau开发体验</vt:lpstr>
      <vt:lpstr>Tableau开发体验</vt:lpstr>
      <vt:lpstr>Tableau基本操作</vt:lpstr>
      <vt:lpstr>数据整理</vt:lpstr>
      <vt:lpstr>数据整理</vt:lpstr>
      <vt:lpstr>数据整理</vt:lpstr>
      <vt:lpstr>Tableau基本操作</vt:lpstr>
      <vt:lpstr>数据整理</vt:lpstr>
      <vt:lpstr>数据整理</vt:lpstr>
      <vt:lpstr>数据整理</vt:lpstr>
      <vt:lpstr>数据整理</vt:lpstr>
      <vt:lpstr>数据整理</vt:lpstr>
      <vt:lpstr>Tableau基本操作</vt:lpstr>
      <vt:lpstr>数据整理</vt:lpstr>
      <vt:lpstr>数据整理</vt:lpstr>
      <vt:lpstr>数据整理</vt:lpstr>
      <vt:lpstr>Tableau基本操作</vt:lpstr>
      <vt:lpstr>数据整理</vt:lpstr>
      <vt:lpstr>数据整理</vt:lpstr>
      <vt:lpstr>数据整理</vt:lpstr>
      <vt:lpstr>数据整理</vt:lpstr>
      <vt:lpstr>Tableau函数应用</vt:lpstr>
      <vt:lpstr>Tableau函数应用</vt:lpstr>
      <vt:lpstr>Tableau函数应用</vt:lpstr>
      <vt:lpstr>Tableau函数应用</vt:lpstr>
      <vt:lpstr>Tableau函数应用</vt:lpstr>
      <vt:lpstr>Tableau函数应用</vt:lpstr>
      <vt:lpstr>Tableau函数应用</vt:lpstr>
      <vt:lpstr>Tableau函数应用</vt:lpstr>
      <vt:lpstr>Tableau函数应用</vt:lpstr>
      <vt:lpstr>Tableau函数应用</vt:lpstr>
      <vt:lpstr>Tableau函数应用</vt:lpstr>
      <vt:lpstr>Tableau函数应用</vt:lpstr>
      <vt:lpstr>Tableau函数应用</vt:lpstr>
      <vt:lpstr>Tableau函数应用</vt:lpstr>
      <vt:lpstr>Tableau函数应用</vt:lpstr>
      <vt:lpstr>Tableau函数应用</vt:lpstr>
      <vt:lpstr>Tableau函数应用</vt:lpstr>
      <vt:lpstr>Tableau函数应用</vt:lpstr>
      <vt:lpstr>Tableau函数应用</vt:lpstr>
      <vt:lpstr>Tableau函数应用</vt:lpstr>
      <vt:lpstr>Tableau函数应用</vt:lpstr>
      <vt:lpstr>Tableau函数应用</vt:lpstr>
      <vt:lpstr>Tableau常用图表</vt:lpstr>
      <vt:lpstr>Tableau常用图表</vt:lpstr>
      <vt:lpstr>Tableau常用图表</vt:lpstr>
      <vt:lpstr>Tableau常用图表</vt:lpstr>
      <vt:lpstr>Tableau常用图表</vt:lpstr>
      <vt:lpstr>Tableau常用图表</vt:lpstr>
      <vt:lpstr>Tableau常用图表</vt:lpstr>
      <vt:lpstr>条形图的制作</vt:lpstr>
      <vt:lpstr>条形图的制作</vt:lpstr>
      <vt:lpstr>Tableau常用图表</vt:lpstr>
      <vt:lpstr>线形图的制作</vt:lpstr>
      <vt:lpstr>线形图的制作</vt:lpstr>
      <vt:lpstr>Tableau常用图表</vt:lpstr>
      <vt:lpstr>饼图的制作</vt:lpstr>
      <vt:lpstr>Tableau常用图表</vt:lpstr>
      <vt:lpstr>复合图的制作</vt:lpstr>
      <vt:lpstr>Tableau常用图表</vt:lpstr>
      <vt:lpstr>地图的制作</vt:lpstr>
      <vt:lpstr>地图的制作</vt:lpstr>
      <vt:lpstr>Tableau仪表板制作</vt:lpstr>
      <vt:lpstr>需求说明</vt:lpstr>
      <vt:lpstr>数据源连接</vt:lpstr>
      <vt:lpstr>Tableau仪表板制作</vt:lpstr>
      <vt:lpstr>全国销售概况分析</vt:lpstr>
      <vt:lpstr>全国销售概况分析</vt:lpstr>
      <vt:lpstr>Tableau仪表板制作</vt:lpstr>
      <vt:lpstr>各产品市场表现分析</vt:lpstr>
      <vt:lpstr>Tableau仪表板制作</vt:lpstr>
      <vt:lpstr>各区域市场表现分析</vt:lpstr>
      <vt:lpstr>各区域市场表现分析</vt:lpstr>
      <vt:lpstr>各区域市场表现分析</vt:lpstr>
      <vt:lpstr>Tableau仪表板制作</vt:lpstr>
      <vt:lpstr>物流费用情况分析</vt:lpstr>
      <vt:lpstr>Tableau仪表板制作</vt:lpstr>
      <vt:lpstr>仪表板组装</vt:lpstr>
      <vt:lpstr>Tableau仪表板制作</vt:lpstr>
      <vt:lpstr>数据联动—筛选器</vt:lpstr>
      <vt:lpstr>数据联动—筛选器</vt:lpstr>
      <vt:lpstr>数据联动—筛选器</vt:lpstr>
      <vt:lpstr>Tableau仪表板制作</vt:lpstr>
      <vt:lpstr>数据联动—突出显示</vt:lpstr>
      <vt:lpstr>数据联动—突出显示</vt:lpstr>
      <vt:lpstr>数据联动—突出显示</vt:lpstr>
      <vt:lpstr>数据联动—突出显示</vt:lpstr>
      <vt:lpstr>Tableau仪表板制作</vt:lpstr>
      <vt:lpstr>数据联动—动态标题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Microsoft Office User</cp:lastModifiedBy>
  <cp:revision>377</cp:revision>
  <dcterms:created xsi:type="dcterms:W3CDTF">2020-03-31T02:23:00Z</dcterms:created>
  <dcterms:modified xsi:type="dcterms:W3CDTF">2021-05-28T08:06:17Z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34ECADD8464049C69EE957EEB4B7BA02</vt:lpwstr>
  </property>
  <property fmtid="{D5CDD505-2E9C-101B-9397-08002B2CF9AE}" pid="3" name="KSOProductBuildVer">
    <vt:lpwstr>2052-11.1.0.10495</vt:lpwstr>
  </property>
</Properties>
</file>